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84" r:id="rId4"/>
    <p:sldId id="320" r:id="rId5"/>
    <p:sldId id="319" r:id="rId6"/>
    <p:sldId id="259" r:id="rId7"/>
    <p:sldId id="260" r:id="rId8"/>
    <p:sldId id="286" r:id="rId9"/>
    <p:sldId id="322" r:id="rId10"/>
    <p:sldId id="287" r:id="rId11"/>
    <p:sldId id="288" r:id="rId12"/>
    <p:sldId id="290" r:id="rId13"/>
    <p:sldId id="291" r:id="rId14"/>
    <p:sldId id="292" r:id="rId15"/>
    <p:sldId id="295" r:id="rId16"/>
    <p:sldId id="293" r:id="rId17"/>
    <p:sldId id="294" r:id="rId18"/>
    <p:sldId id="303" r:id="rId19"/>
    <p:sldId id="304" r:id="rId20"/>
    <p:sldId id="321" r:id="rId21"/>
    <p:sldId id="337" r:id="rId22"/>
    <p:sldId id="338" r:id="rId23"/>
    <p:sldId id="339" r:id="rId24"/>
    <p:sldId id="310" r:id="rId25"/>
    <p:sldId id="313" r:id="rId26"/>
    <p:sldId id="314" r:id="rId27"/>
    <p:sldId id="315" r:id="rId28"/>
    <p:sldId id="330" r:id="rId29"/>
    <p:sldId id="331" r:id="rId30"/>
    <p:sldId id="332" r:id="rId31"/>
    <p:sldId id="305" r:id="rId32"/>
    <p:sldId id="312" r:id="rId33"/>
    <p:sldId id="333" r:id="rId34"/>
    <p:sldId id="334" r:id="rId35"/>
    <p:sldId id="335" r:id="rId36"/>
    <p:sldId id="340" r:id="rId37"/>
    <p:sldId id="341" r:id="rId38"/>
    <p:sldId id="336" r:id="rId39"/>
    <p:sldId id="272" r:id="rId40"/>
    <p:sldId id="342" r:id="rId41"/>
    <p:sldId id="343" r:id="rId42"/>
    <p:sldId id="344" r:id="rId43"/>
    <p:sldId id="345" r:id="rId44"/>
    <p:sldId id="346" r:id="rId45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3" d="100"/>
          <a:sy n="133" d="100"/>
        </p:scale>
        <p:origin x="-488" y="-96"/>
      </p:cViewPr>
      <p:guideLst>
        <p:guide orient="horz" pos="1656"/>
        <p:guide pos="294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DA5A5D-8546-C94A-9AD3-7EAF2BA3DFC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8D645120-6F90-0949-AF66-51B005E87AD9}">
      <dgm:prSet phldrT="[Text]"/>
      <dgm:spPr/>
      <dgm:t>
        <a:bodyPr/>
        <a:lstStyle/>
        <a:p>
          <a:r>
            <a:rPr lang="en-US" dirty="0" smtClean="0"/>
            <a:t>Big blob of text</a:t>
          </a:r>
          <a:endParaRPr lang="en-US" dirty="0"/>
        </a:p>
      </dgm:t>
    </dgm:pt>
    <dgm:pt modelId="{6AE305C5-D2FA-2B43-A3DD-A2A622CE2DAF}" type="parTrans" cxnId="{F5B7A0E1-9A66-7344-851E-A506F72FAD74}">
      <dgm:prSet/>
      <dgm:spPr/>
      <dgm:t>
        <a:bodyPr/>
        <a:lstStyle/>
        <a:p>
          <a:endParaRPr lang="en-US"/>
        </a:p>
      </dgm:t>
    </dgm:pt>
    <dgm:pt modelId="{DEEBB43B-EBB3-234E-A24A-1CCF498EA88D}" type="sibTrans" cxnId="{F5B7A0E1-9A66-7344-851E-A506F72FAD74}">
      <dgm:prSet/>
      <dgm:spPr/>
      <dgm:t>
        <a:bodyPr/>
        <a:lstStyle/>
        <a:p>
          <a:endParaRPr lang="en-US"/>
        </a:p>
      </dgm:t>
    </dgm:pt>
    <dgm:pt modelId="{B9403CCC-6DCA-124A-8CBE-4B7E7FEC2225}">
      <dgm:prSet phldrT="[Text]"/>
      <dgm:spPr/>
      <dgm:t>
        <a:bodyPr/>
        <a:lstStyle/>
        <a:p>
          <a:r>
            <a:rPr lang="en-US" dirty="0" smtClean="0"/>
            <a:t>???</a:t>
          </a:r>
          <a:endParaRPr lang="en-US" dirty="0"/>
        </a:p>
      </dgm:t>
    </dgm:pt>
    <dgm:pt modelId="{883CA61E-62C9-F546-A28D-10FBF86D8D6C}" type="parTrans" cxnId="{8D450D1C-BD1D-E84B-80E6-D6D4CABDA7B3}">
      <dgm:prSet/>
      <dgm:spPr/>
      <dgm:t>
        <a:bodyPr/>
        <a:lstStyle/>
        <a:p>
          <a:endParaRPr lang="en-US"/>
        </a:p>
      </dgm:t>
    </dgm:pt>
    <dgm:pt modelId="{C66F2E42-B5B6-3B44-858F-F738A102344F}" type="sibTrans" cxnId="{8D450D1C-BD1D-E84B-80E6-D6D4CABDA7B3}">
      <dgm:prSet/>
      <dgm:spPr/>
      <dgm:t>
        <a:bodyPr/>
        <a:lstStyle/>
        <a:p>
          <a:endParaRPr lang="en-US"/>
        </a:p>
      </dgm:t>
    </dgm:pt>
    <dgm:pt modelId="{0FCA4BD0-77A4-1A4F-B8D4-D20B7151787D}">
      <dgm:prSet phldrT="[Text]"/>
      <dgm:spPr/>
      <dgm:t>
        <a:bodyPr/>
        <a:lstStyle/>
        <a:p>
          <a:r>
            <a:rPr lang="en-US" dirty="0" smtClean="0"/>
            <a:t>Features for a model</a:t>
          </a:r>
          <a:endParaRPr lang="en-US" dirty="0"/>
        </a:p>
      </dgm:t>
    </dgm:pt>
    <dgm:pt modelId="{B6B519A6-EA4C-EE46-ABE5-A472E4D50EB1}" type="parTrans" cxnId="{6C8575A2-36C8-FA46-9CDE-79C9B3F8D3F0}">
      <dgm:prSet/>
      <dgm:spPr/>
      <dgm:t>
        <a:bodyPr/>
        <a:lstStyle/>
        <a:p>
          <a:endParaRPr lang="en-US"/>
        </a:p>
      </dgm:t>
    </dgm:pt>
    <dgm:pt modelId="{551840F8-6210-6C4E-A522-F0E0CF53640E}" type="sibTrans" cxnId="{6C8575A2-36C8-FA46-9CDE-79C9B3F8D3F0}">
      <dgm:prSet/>
      <dgm:spPr/>
      <dgm:t>
        <a:bodyPr/>
        <a:lstStyle/>
        <a:p>
          <a:endParaRPr lang="en-US"/>
        </a:p>
      </dgm:t>
    </dgm:pt>
    <dgm:pt modelId="{8EFA3E45-F8B9-A248-BA52-EBD39F6329E7}" type="pres">
      <dgm:prSet presAssocID="{F9DA5A5D-8546-C94A-9AD3-7EAF2BA3DFC5}" presName="Name0" presStyleCnt="0">
        <dgm:presLayoutVars>
          <dgm:dir/>
          <dgm:resizeHandles val="exact"/>
        </dgm:presLayoutVars>
      </dgm:prSet>
      <dgm:spPr/>
    </dgm:pt>
    <dgm:pt modelId="{F090B985-5B1E-6A45-B417-A51496EB162F}" type="pres">
      <dgm:prSet presAssocID="{8D645120-6F90-0949-AF66-51B005E87AD9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2A12BC-BDF5-BF43-8741-8CD26FD436B0}" type="pres">
      <dgm:prSet presAssocID="{DEEBB43B-EBB3-234E-A24A-1CCF498EA88D}" presName="sibTrans" presStyleLbl="sibTrans2D1" presStyleIdx="0" presStyleCnt="2"/>
      <dgm:spPr/>
      <dgm:t>
        <a:bodyPr/>
        <a:lstStyle/>
        <a:p>
          <a:endParaRPr lang="en-US"/>
        </a:p>
      </dgm:t>
    </dgm:pt>
    <dgm:pt modelId="{2ACCBBD2-45DF-F745-B91D-020CDF446816}" type="pres">
      <dgm:prSet presAssocID="{DEEBB43B-EBB3-234E-A24A-1CCF498EA88D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3375B0BD-E8D6-284D-9705-6CB91D4F58D4}" type="pres">
      <dgm:prSet presAssocID="{B9403CCC-6DCA-124A-8CBE-4B7E7FEC222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BDE74-4478-7443-9E79-2DAEDC3DF759}" type="pres">
      <dgm:prSet presAssocID="{C66F2E42-B5B6-3B44-858F-F738A102344F}" presName="sibTrans" presStyleLbl="sibTrans2D1" presStyleIdx="1" presStyleCnt="2"/>
      <dgm:spPr/>
      <dgm:t>
        <a:bodyPr/>
        <a:lstStyle/>
        <a:p>
          <a:endParaRPr lang="en-US"/>
        </a:p>
      </dgm:t>
    </dgm:pt>
    <dgm:pt modelId="{4E46A3A0-F1E6-A64E-B216-81A75C3313DE}" type="pres">
      <dgm:prSet presAssocID="{C66F2E42-B5B6-3B44-858F-F738A102344F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C5FDCA08-6FD8-6940-9473-0AEFB58B4C84}" type="pres">
      <dgm:prSet presAssocID="{0FCA4BD0-77A4-1A4F-B8D4-D20B7151787D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16C6CC-BADE-4E47-BE5B-F82CCAFBD7E4}" type="presOf" srcId="{DEEBB43B-EBB3-234E-A24A-1CCF498EA88D}" destId="{2ACCBBD2-45DF-F745-B91D-020CDF446816}" srcOrd="1" destOrd="0" presId="urn:microsoft.com/office/officeart/2005/8/layout/process1"/>
    <dgm:cxn modelId="{5B2D5A3E-927F-194F-AC11-310E51FF559F}" type="presOf" srcId="{F9DA5A5D-8546-C94A-9AD3-7EAF2BA3DFC5}" destId="{8EFA3E45-F8B9-A248-BA52-EBD39F6329E7}" srcOrd="0" destOrd="0" presId="urn:microsoft.com/office/officeart/2005/8/layout/process1"/>
    <dgm:cxn modelId="{8D450D1C-BD1D-E84B-80E6-D6D4CABDA7B3}" srcId="{F9DA5A5D-8546-C94A-9AD3-7EAF2BA3DFC5}" destId="{B9403CCC-6DCA-124A-8CBE-4B7E7FEC2225}" srcOrd="1" destOrd="0" parTransId="{883CA61E-62C9-F546-A28D-10FBF86D8D6C}" sibTransId="{C66F2E42-B5B6-3B44-858F-F738A102344F}"/>
    <dgm:cxn modelId="{6C8575A2-36C8-FA46-9CDE-79C9B3F8D3F0}" srcId="{F9DA5A5D-8546-C94A-9AD3-7EAF2BA3DFC5}" destId="{0FCA4BD0-77A4-1A4F-B8D4-D20B7151787D}" srcOrd="2" destOrd="0" parTransId="{B6B519A6-EA4C-EE46-ABE5-A472E4D50EB1}" sibTransId="{551840F8-6210-6C4E-A522-F0E0CF53640E}"/>
    <dgm:cxn modelId="{E07179DA-787A-8E4F-B448-DD8FCA3529F4}" type="presOf" srcId="{DEEBB43B-EBB3-234E-A24A-1CCF498EA88D}" destId="{282A12BC-BDF5-BF43-8741-8CD26FD436B0}" srcOrd="0" destOrd="0" presId="urn:microsoft.com/office/officeart/2005/8/layout/process1"/>
    <dgm:cxn modelId="{DB38520D-AFD8-BC4C-ADA5-EFE41E48BA90}" type="presOf" srcId="{B9403CCC-6DCA-124A-8CBE-4B7E7FEC2225}" destId="{3375B0BD-E8D6-284D-9705-6CB91D4F58D4}" srcOrd="0" destOrd="0" presId="urn:microsoft.com/office/officeart/2005/8/layout/process1"/>
    <dgm:cxn modelId="{B6584373-410A-DF49-9E72-FF7E39DBF17F}" type="presOf" srcId="{0FCA4BD0-77A4-1A4F-B8D4-D20B7151787D}" destId="{C5FDCA08-6FD8-6940-9473-0AEFB58B4C84}" srcOrd="0" destOrd="0" presId="urn:microsoft.com/office/officeart/2005/8/layout/process1"/>
    <dgm:cxn modelId="{86E6E325-367C-8647-94C3-48857204FAB2}" type="presOf" srcId="{C66F2E42-B5B6-3B44-858F-F738A102344F}" destId="{294BDE74-4478-7443-9E79-2DAEDC3DF759}" srcOrd="0" destOrd="0" presId="urn:microsoft.com/office/officeart/2005/8/layout/process1"/>
    <dgm:cxn modelId="{A0216F5C-2806-5147-B534-BF53BC126183}" type="presOf" srcId="{C66F2E42-B5B6-3B44-858F-F738A102344F}" destId="{4E46A3A0-F1E6-A64E-B216-81A75C3313DE}" srcOrd="1" destOrd="0" presId="urn:microsoft.com/office/officeart/2005/8/layout/process1"/>
    <dgm:cxn modelId="{83471A52-D9BA-3643-8C63-643022D8D81F}" type="presOf" srcId="{8D645120-6F90-0949-AF66-51B005E87AD9}" destId="{F090B985-5B1E-6A45-B417-A51496EB162F}" srcOrd="0" destOrd="0" presId="urn:microsoft.com/office/officeart/2005/8/layout/process1"/>
    <dgm:cxn modelId="{F5B7A0E1-9A66-7344-851E-A506F72FAD74}" srcId="{F9DA5A5D-8546-C94A-9AD3-7EAF2BA3DFC5}" destId="{8D645120-6F90-0949-AF66-51B005E87AD9}" srcOrd="0" destOrd="0" parTransId="{6AE305C5-D2FA-2B43-A3DD-A2A622CE2DAF}" sibTransId="{DEEBB43B-EBB3-234E-A24A-1CCF498EA88D}"/>
    <dgm:cxn modelId="{AFAEFFE0-E731-2E43-907F-31B3576B7937}" type="presParOf" srcId="{8EFA3E45-F8B9-A248-BA52-EBD39F6329E7}" destId="{F090B985-5B1E-6A45-B417-A51496EB162F}" srcOrd="0" destOrd="0" presId="urn:microsoft.com/office/officeart/2005/8/layout/process1"/>
    <dgm:cxn modelId="{847CA536-50EC-2149-8AD0-F0713F8948D6}" type="presParOf" srcId="{8EFA3E45-F8B9-A248-BA52-EBD39F6329E7}" destId="{282A12BC-BDF5-BF43-8741-8CD26FD436B0}" srcOrd="1" destOrd="0" presId="urn:microsoft.com/office/officeart/2005/8/layout/process1"/>
    <dgm:cxn modelId="{3357857B-DB85-594C-958C-2FC40B109BBD}" type="presParOf" srcId="{282A12BC-BDF5-BF43-8741-8CD26FD436B0}" destId="{2ACCBBD2-45DF-F745-B91D-020CDF446816}" srcOrd="0" destOrd="0" presId="urn:microsoft.com/office/officeart/2005/8/layout/process1"/>
    <dgm:cxn modelId="{15EFD8A2-F757-0243-8897-DC40497C09A3}" type="presParOf" srcId="{8EFA3E45-F8B9-A248-BA52-EBD39F6329E7}" destId="{3375B0BD-E8D6-284D-9705-6CB91D4F58D4}" srcOrd="2" destOrd="0" presId="urn:microsoft.com/office/officeart/2005/8/layout/process1"/>
    <dgm:cxn modelId="{656448EC-DC9A-1E49-89CE-91977D343B5E}" type="presParOf" srcId="{8EFA3E45-F8B9-A248-BA52-EBD39F6329E7}" destId="{294BDE74-4478-7443-9E79-2DAEDC3DF759}" srcOrd="3" destOrd="0" presId="urn:microsoft.com/office/officeart/2005/8/layout/process1"/>
    <dgm:cxn modelId="{0BFE7454-BEDB-D447-A579-4E838CF27E22}" type="presParOf" srcId="{294BDE74-4478-7443-9E79-2DAEDC3DF759}" destId="{4E46A3A0-F1E6-A64E-B216-81A75C3313DE}" srcOrd="0" destOrd="0" presId="urn:microsoft.com/office/officeart/2005/8/layout/process1"/>
    <dgm:cxn modelId="{AF04313C-7115-6345-B58E-D6C5A82641EA}" type="presParOf" srcId="{8EFA3E45-F8B9-A248-BA52-EBD39F6329E7}" destId="{C5FDCA08-6FD8-6940-9473-0AEFB58B4C8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90B985-5B1E-6A45-B417-A51496EB162F}">
      <dsp:nvSpPr>
        <dsp:cNvPr id="0" name=""/>
        <dsp:cNvSpPr/>
      </dsp:nvSpPr>
      <dsp:spPr>
        <a:xfrm>
          <a:off x="7222" y="1252385"/>
          <a:ext cx="2158621" cy="1295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Big blob of text</a:t>
          </a:r>
          <a:endParaRPr lang="en-US" sz="3100" kern="1200" dirty="0"/>
        </a:p>
      </dsp:txBody>
      <dsp:txXfrm>
        <a:off x="45156" y="1290319"/>
        <a:ext cx="2082753" cy="1219305"/>
      </dsp:txXfrm>
    </dsp:sp>
    <dsp:sp modelId="{282A12BC-BDF5-BF43-8741-8CD26FD436B0}">
      <dsp:nvSpPr>
        <dsp:cNvPr id="0" name=""/>
        <dsp:cNvSpPr/>
      </dsp:nvSpPr>
      <dsp:spPr>
        <a:xfrm>
          <a:off x="2381706" y="1632303"/>
          <a:ext cx="457627" cy="535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2381706" y="1739371"/>
        <a:ext cx="320339" cy="321202"/>
      </dsp:txXfrm>
    </dsp:sp>
    <dsp:sp modelId="{3375B0BD-E8D6-284D-9705-6CB91D4F58D4}">
      <dsp:nvSpPr>
        <dsp:cNvPr id="0" name=""/>
        <dsp:cNvSpPr/>
      </dsp:nvSpPr>
      <dsp:spPr>
        <a:xfrm>
          <a:off x="3029292" y="1252385"/>
          <a:ext cx="2158621" cy="1295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???</a:t>
          </a:r>
          <a:endParaRPr lang="en-US" sz="3100" kern="1200" dirty="0"/>
        </a:p>
      </dsp:txBody>
      <dsp:txXfrm>
        <a:off x="3067226" y="1290319"/>
        <a:ext cx="2082753" cy="1219305"/>
      </dsp:txXfrm>
    </dsp:sp>
    <dsp:sp modelId="{294BDE74-4478-7443-9E79-2DAEDC3DF759}">
      <dsp:nvSpPr>
        <dsp:cNvPr id="0" name=""/>
        <dsp:cNvSpPr/>
      </dsp:nvSpPr>
      <dsp:spPr>
        <a:xfrm>
          <a:off x="5403776" y="1632303"/>
          <a:ext cx="457627" cy="53533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5403776" y="1739371"/>
        <a:ext cx="320339" cy="321202"/>
      </dsp:txXfrm>
    </dsp:sp>
    <dsp:sp modelId="{C5FDCA08-6FD8-6940-9473-0AEFB58B4C84}">
      <dsp:nvSpPr>
        <dsp:cNvPr id="0" name=""/>
        <dsp:cNvSpPr/>
      </dsp:nvSpPr>
      <dsp:spPr>
        <a:xfrm>
          <a:off x="6051363" y="1252385"/>
          <a:ext cx="2158621" cy="1295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29999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Features for a model</a:t>
          </a:r>
          <a:endParaRPr lang="en-US" sz="3100" kern="1200" dirty="0"/>
        </a:p>
      </dsp:txBody>
      <dsp:txXfrm>
        <a:off x="6089297" y="1290319"/>
        <a:ext cx="2082753" cy="1219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445936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Garamond"/>
        <a:ea typeface="Garamond"/>
        <a:cs typeface="Garamond"/>
        <a:sym typeface="Lucida Grande"/>
      </a:defRPr>
    </a:lvl1pPr>
    <a:lvl2pPr indent="2286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37" name="Shape 137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</a:defRPr>
            </a:lvl1pPr>
            <a:lvl2pPr marL="0" indent="329138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2pPr>
            <a:lvl3pPr marL="0" indent="658277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3pPr>
            <a:lvl4pPr marL="0" indent="987415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4pPr>
            <a:lvl5pPr marL="0" indent="1316552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48" name="Shape 148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1pPr>
            <a:lvl2pPr marL="0" indent="329138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2pPr>
            <a:lvl3pPr marL="0" indent="658277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3pPr>
            <a:lvl4pPr marL="0" indent="987415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4pPr>
            <a:lvl5pPr marL="0" indent="1316552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title"/>
          </p:nvPr>
        </p:nvSpPr>
        <p:spPr>
          <a:xfrm>
            <a:off x="1689794" y="136921"/>
            <a:ext cx="5983487" cy="1163837"/>
          </a:xfrm>
          <a:prstGeom prst="rect">
            <a:avLst/>
          </a:prstGeom>
        </p:spPr>
        <p:txBody>
          <a:bodyPr lIns="27384" tIns="27384" rIns="27384" bIns="27384" anchor="ctr">
            <a:normAutofit/>
          </a:bodyPr>
          <a:lstStyle>
            <a:lvl1pPr algn="ctr">
              <a:lnSpc>
                <a:spcPct val="100000"/>
              </a:lnSpc>
              <a:defRPr sz="4200" b="0">
                <a:uFillTx/>
                <a:latin typeface="Garamond"/>
                <a:ea typeface="Garamond"/>
                <a:cs typeface="Garamond"/>
                <a:sym typeface="Helvetica Light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68" name="Shape 168"/>
          <p:cNvSpPr>
            <a:spLocks noGrp="1"/>
          </p:cNvSpPr>
          <p:nvPr>
            <p:ph type="body" idx="1"/>
          </p:nvPr>
        </p:nvSpPr>
        <p:spPr>
          <a:xfrm>
            <a:off x="1689794" y="1396603"/>
            <a:ext cx="5983487" cy="3388817"/>
          </a:xfrm>
          <a:prstGeom prst="rect">
            <a:avLst/>
          </a:prstGeom>
        </p:spPr>
        <p:txBody>
          <a:bodyPr lIns="27384" tIns="27384" rIns="27384" bIns="27384" anchor="ctr">
            <a:normAutofit/>
          </a:bodyPr>
          <a:lstStyle>
            <a:lvl1pPr marL="233947" indent="-233947">
              <a:lnSpc>
                <a:spcPct val="100000"/>
              </a:lnSpc>
              <a:spcBef>
                <a:spcPts val="4200"/>
              </a:spcBef>
              <a:buSzPct val="75000"/>
              <a:buChar char="•"/>
              <a:defRPr sz="2000" b="0">
                <a:uFillTx/>
                <a:latin typeface="Garamond"/>
                <a:ea typeface="Garamond"/>
                <a:cs typeface="Garamond"/>
                <a:sym typeface="Helvetica Light"/>
              </a:defRPr>
            </a:lvl1pPr>
            <a:lvl2pPr marL="6784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Garamond"/>
                <a:ea typeface="Garamond"/>
                <a:cs typeface="Garamond"/>
                <a:sym typeface="Helvetica Light"/>
              </a:defRPr>
            </a:lvl2pPr>
            <a:lvl3pPr marL="11229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Garamond"/>
                <a:ea typeface="Garamond"/>
                <a:cs typeface="Garamond"/>
                <a:sym typeface="Helvetica Light"/>
              </a:defRPr>
            </a:lvl3pPr>
            <a:lvl4pPr marL="15674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Garamond"/>
                <a:ea typeface="Garamond"/>
                <a:cs typeface="Garamond"/>
                <a:sym typeface="Helvetica Light"/>
              </a:defRPr>
            </a:lvl4pPr>
            <a:lvl5pPr marL="2011947" indent="-233947">
              <a:lnSpc>
                <a:spcPct val="100000"/>
              </a:lnSpc>
              <a:spcBef>
                <a:spcPts val="4200"/>
              </a:spcBef>
              <a:buSzPct val="75000"/>
              <a:buFontTx/>
              <a:buChar char="•"/>
              <a:defRPr sz="2000" b="0">
                <a:uFillTx/>
                <a:latin typeface="Garamond"/>
                <a:ea typeface="Garamond"/>
                <a:cs typeface="Garamond"/>
                <a:sym typeface="Helvetica Light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4586343" y="4990802"/>
            <a:ext cx="183543" cy="193802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 b="0">
                <a:solidFill>
                  <a:srgbClr val="FFFFFF"/>
                </a:solidFill>
                <a:uFillTx/>
                <a:latin typeface="Garamond"/>
                <a:ea typeface="Garamond"/>
                <a:cs typeface="Garamond"/>
                <a:sym typeface="Helvetica Light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3" name="Shape 4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4" name="Shape 4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5" name="Shape 4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8591339" y="508829"/>
            <a:ext cx="371897" cy="353943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Garamond"/>
                <a:ea typeface="Garamond"/>
                <a:cs typeface="Garamond"/>
                <a:sym typeface="Trebuchet MS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5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6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81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93" name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5" name="Shape 105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6" name="Shape 106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7" name="Shape 107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8" name="Shape 108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1pPr>
            <a:lvl2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2pPr>
            <a:lvl3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3pPr>
            <a:lvl4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4pPr>
            <a:lvl5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" name="Shape 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r>
              <a:rPr dirty="0"/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buFont typeface="Lucida Grande"/>
              <a:buChar char="‣"/>
            </a:lvl2pPr>
            <a:lvl3pPr>
              <a:buFont typeface="Lucida Grande"/>
              <a:buChar char="‣"/>
            </a:lvl3pPr>
            <a:lvl4pPr>
              <a:buFont typeface="Lucida Grande"/>
              <a:buChar char="‣"/>
            </a:lvl4pPr>
            <a:lvl5pPr>
              <a:buFont typeface="Lucida Grande"/>
              <a:buChar char="‣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444293" y="4787900"/>
            <a:ext cx="474489" cy="45653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Garamond"/>
                <a:ea typeface="Garamond"/>
                <a:cs typeface="Garamond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1" r:id="rId10"/>
    <p:sldLayoutId id="2147483662" r:id="rId11"/>
    <p:sldLayoutId id="2147483664" r:id="rId12"/>
  </p:sldLayoutIdLst>
  <p:transition xmlns:p14="http://schemas.microsoft.com/office/powerpoint/2010/main"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hackerfactor.com/GenderGuesser.php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aka.ms/vcpython27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92" name="Shape 1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193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hape 194"/>
          <p:cNvSpPr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/>
            </a:pPr>
            <a:r>
              <a:rPr dirty="0"/>
              <a:t>DATA SCIENCE</a:t>
            </a:r>
          </a:p>
          <a:p>
            <a:pPr>
              <a:lnSpc>
                <a:spcPct val="70000"/>
              </a:lnSpc>
              <a:defRPr sz="4100"/>
            </a:pPr>
            <a:r>
              <a:rPr dirty="0" smtClean="0"/>
              <a:t>1</a:t>
            </a:r>
            <a:r>
              <a:rPr lang="en-AU" dirty="0" smtClean="0"/>
              <a:t>0</a:t>
            </a:r>
            <a:r>
              <a:rPr dirty="0" smtClean="0"/>
              <a:t> </a:t>
            </a:r>
            <a:r>
              <a:rPr dirty="0"/>
              <a:t>WEEK PART TIME COURSE</a:t>
            </a:r>
          </a:p>
          <a:p>
            <a:pPr>
              <a:lnSpc>
                <a:spcPct val="70000"/>
              </a:lnSpc>
              <a:defRPr sz="4100"/>
            </a:pPr>
            <a:endParaRPr dirty="0"/>
          </a:p>
          <a:p>
            <a:pPr>
              <a:lnSpc>
                <a:spcPct val="70000"/>
              </a:lnSpc>
              <a:defRPr sz="4100"/>
            </a:pPr>
            <a:r>
              <a:rPr dirty="0" smtClean="0"/>
              <a:t>Natural </a:t>
            </a:r>
            <a:r>
              <a:rPr dirty="0"/>
              <a:t>Language </a:t>
            </a:r>
            <a:r>
              <a:rPr dirty="0" smtClean="0"/>
              <a:t>Processing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4238063" cy="4030980"/>
          </a:xfrm>
        </p:spPr>
        <p:txBody>
          <a:bodyPr/>
          <a:lstStyle/>
          <a:p>
            <a:r>
              <a:rPr lang="en-US" dirty="0" smtClean="0"/>
              <a:t>Compare against giant corpora</a:t>
            </a:r>
            <a:endParaRPr lang="en-US" dirty="0"/>
          </a:p>
          <a:p>
            <a:r>
              <a:rPr lang="en-US" dirty="0" smtClean="0"/>
              <a:t>Count occurrences of words</a:t>
            </a:r>
            <a:endParaRPr lang="en-US" dirty="0"/>
          </a:p>
          <a:p>
            <a:r>
              <a:rPr lang="en-US" dirty="0" smtClean="0"/>
              <a:t>Count occurrences of pairs and triples of words</a:t>
            </a:r>
            <a:endParaRPr lang="en-US" dirty="0"/>
          </a:p>
          <a:p>
            <a:r>
              <a:rPr lang="en-US" dirty="0" smtClean="0"/>
              <a:t>Take ratios</a:t>
            </a:r>
            <a:endParaRPr lang="en-US" dirty="0"/>
          </a:p>
          <a:p>
            <a:r>
              <a:rPr lang="en-US" dirty="0" smtClean="0"/>
              <a:t>Find word combinations that are probabilistically unusual</a:t>
            </a:r>
            <a:endParaRPr lang="en-US" dirty="0"/>
          </a:p>
          <a:p>
            <a:r>
              <a:rPr lang="en-US" dirty="0" smtClean="0"/>
              <a:t>Parse sentences into nouns, verbs, adjectives</a:t>
            </a:r>
          </a:p>
          <a:p>
            <a:pPr lvl="1"/>
            <a:r>
              <a:rPr lang="en-US" dirty="0" smtClean="0"/>
              <a:t>Chunk into noun phrases, etc.</a:t>
            </a:r>
          </a:p>
          <a:p>
            <a:r>
              <a:rPr lang="en-US" dirty="0" smtClean="0"/>
              <a:t>Turn sentences into vectors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60204" y="983297"/>
            <a:ext cx="4139219" cy="25801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b="0" i="1" dirty="0">
                <a:latin typeface="Garamond"/>
                <a:ea typeface="Garamond"/>
                <a:cs typeface="Garamond"/>
              </a:rPr>
              <a:t>A large and structured set of texts </a:t>
            </a:r>
          </a:p>
          <a:p>
            <a:pPr algn="l"/>
            <a:r>
              <a:rPr lang="en-US" b="0" i="1" dirty="0">
                <a:latin typeface="Garamond"/>
                <a:ea typeface="Garamond"/>
                <a:cs typeface="Garamond"/>
              </a:rPr>
              <a:t>e.g. the Brown Corpus, contains 500 samples of English- language text, totaling roughly one million words, compiled from works published in the United States in 1961 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4368453" y="1225762"/>
            <a:ext cx="591751" cy="99386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589949626"/>
      </p:ext>
    </p:extLst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Why does this work even without understanding?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624128" cy="4030980"/>
          </a:xfrm>
        </p:spPr>
        <p:txBody>
          <a:bodyPr/>
          <a:lstStyle/>
          <a:p>
            <a:r>
              <a:rPr lang="en-US" dirty="0" smtClean="0"/>
              <a:t>Spooky personality effects on writing</a:t>
            </a:r>
          </a:p>
          <a:p>
            <a:pPr lvl="1"/>
            <a:r>
              <a:rPr lang="en-US" b="0" dirty="0">
                <a:latin typeface="Garamond"/>
                <a:hlinkClick r:id="rId2"/>
              </a:rPr>
              <a:t>http://www.hackerfactor.com/</a:t>
            </a:r>
            <a:r>
              <a:rPr lang="en-US" b="0" dirty="0" smtClean="0">
                <a:latin typeface="Garamond"/>
                <a:hlinkClick r:id="rId2"/>
              </a:rPr>
              <a:t>GenderGuesser.php</a:t>
            </a:r>
            <a:endParaRPr lang="en-US" b="0" dirty="0" smtClean="0">
              <a:latin typeface="Garamond"/>
            </a:endParaRPr>
          </a:p>
          <a:p>
            <a:r>
              <a:rPr lang="en-US" dirty="0" smtClean="0"/>
              <a:t>There aren’t that many ways to say things</a:t>
            </a:r>
          </a:p>
          <a:p>
            <a:r>
              <a:rPr lang="en-US" dirty="0" smtClean="0"/>
              <a:t>We personify / </a:t>
            </a:r>
            <a:r>
              <a:rPr lang="en-US" dirty="0" err="1" smtClean="0"/>
              <a:t>anthropomorphise</a:t>
            </a:r>
            <a:endParaRPr lang="en-US" dirty="0"/>
          </a:p>
          <a:p>
            <a:pPr lvl="1"/>
            <a:endParaRPr lang="en-US" b="0" dirty="0">
              <a:latin typeface="Garamon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29738" y="4090947"/>
            <a:ext cx="70455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Garamond"/>
                <a:ea typeface="Garamond"/>
                <a:cs typeface="Garamond"/>
              </a:rPr>
              <a:t>Shallow Understanding</a:t>
            </a:r>
            <a:endParaRPr lang="en-AU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Garamond"/>
              <a:ea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364092356"/>
      </p:ext>
    </p:extLst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380666"/>
          </a:xfrm>
        </p:spPr>
        <p:txBody>
          <a:bodyPr/>
          <a:lstStyle/>
          <a:p>
            <a:r>
              <a:rPr lang="en-US" dirty="0" smtClean="0"/>
              <a:t>Low-level                    Shallow                      Deep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1691511"/>
              </p:ext>
            </p:extLst>
          </p:nvPr>
        </p:nvGraphicFramePr>
        <p:xfrm>
          <a:off x="468153" y="1071195"/>
          <a:ext cx="8592114" cy="3108960"/>
        </p:xfrm>
        <a:graphic>
          <a:graphicData uri="http://schemas.openxmlformats.org/drawingml/2006/table">
            <a:tbl>
              <a:tblPr firstCol="1" lastCol="1" bandCol="1">
                <a:tableStyleId>{9D7B26C5-4107-4FEC-AEDC-1716B250A1EF}</a:tableStyleId>
              </a:tblPr>
              <a:tblGrid>
                <a:gridCol w="2864038"/>
                <a:gridCol w="2864038"/>
                <a:gridCol w="2864038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Lexical parsing</a:t>
                      </a:r>
                      <a:b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</a:b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Morphological (word) segmentation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Optical character recognition (OCR) 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Part-of-speech (POS) tagging Sentence boundary disambiguation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Speech/phoneme segmentation </a:t>
                      </a:r>
                      <a:endParaRPr lang="en-US" sz="18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  <a:p>
                      <a:pPr algn="l"/>
                      <a:endParaRPr lang="en-US" sz="18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Automatic summarization Named entity recognition (NER) </a:t>
                      </a:r>
                    </a:p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Sentiment analysis </a:t>
                      </a:r>
                      <a:endParaRPr lang="en-US" sz="18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Speech recognition</a:t>
                      </a:r>
                      <a:b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</a:b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Topic segmentation and recognition</a:t>
                      </a:r>
                    </a:p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Word sense disambiguation </a:t>
                      </a:r>
                      <a:endParaRPr lang="en-US" sz="18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  <a:p>
                      <a:pPr algn="l"/>
                      <a:endParaRPr lang="en-US" sz="18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Machine translation</a:t>
                      </a:r>
                      <a:b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</a:b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Natural language generation </a:t>
                      </a:r>
                    </a:p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cap="none" spc="0" baseline="0" dirty="0" smtClean="0">
                          <a:ln>
                            <a:noFill/>
                          </a:ln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Natural language understanding </a:t>
                      </a:r>
                    </a:p>
                    <a:p>
                      <a:pPr algn="l"/>
                      <a:endParaRPr lang="en-US" sz="18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4645111"/>
      </p:ext>
    </p:extLst>
  </p:cSld>
  <p:clrMapOvr>
    <a:masterClrMapping/>
  </p:clrMapOvr>
  <p:transition xmlns:p14="http://schemas.microsoft.com/office/powerpoint/2010/main"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Python NLP Packages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91546"/>
              </p:ext>
            </p:extLst>
          </p:nvPr>
        </p:nvGraphicFramePr>
        <p:xfrm>
          <a:off x="468153" y="870207"/>
          <a:ext cx="8568477" cy="406193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338502"/>
                <a:gridCol w="3373816"/>
                <a:gridCol w="2856159"/>
              </a:tblGrid>
              <a:tr h="357191">
                <a:tc>
                  <a:txBody>
                    <a:bodyPr/>
                    <a:lstStyle/>
                    <a:p>
                      <a:pPr algn="l"/>
                      <a:endParaRPr lang="en-US" sz="16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latin typeface="Garamond"/>
                          <a:ea typeface="Garamond"/>
                          <a:cs typeface="Garamond"/>
                        </a:rPr>
                        <a:t>Pros</a:t>
                      </a:r>
                      <a:endParaRPr lang="en-US" sz="16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latin typeface="Garamond"/>
                          <a:ea typeface="Garamond"/>
                          <a:cs typeface="Garamond"/>
                        </a:rPr>
                        <a:t>Cons</a:t>
                      </a:r>
                      <a:endParaRPr lang="en-US" sz="16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  <a:tr h="792814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NLTK:</a:t>
                      </a:r>
                      <a:b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</a:b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Natural Language Toolkit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Well-documented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Well-understood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indent="-34290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Unsuitable for high-performance applications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  <a:p>
                      <a:endParaRPr lang="en-US" sz="1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  <a:tr h="808140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Gensim</a:t>
                      </a: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:</a:t>
                      </a:r>
                      <a:b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</a:b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Topic Modeling for Humans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Built-in distributed computing support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Can index datasets larger than RAM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Great docs, tutorials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Narrow application focus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Smaller support community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  <a:p>
                      <a:pPr algn="l"/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(than NLTK)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  <a:tr h="792814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Sklearn</a:t>
                      </a: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Part of familiar set of tools for Machine Learning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Good lib to explore small datasets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Limited set of NLP features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“Blows up with memory errors much sooner than other libs”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  <a:tr h="792814">
                <a:tc>
                  <a:txBody>
                    <a:bodyPr/>
                    <a:lstStyle/>
                    <a:p>
                      <a:pPr marL="0" marR="0" indent="0" algn="l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cap="none" spc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corenlp</a:t>
                      </a: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:</a:t>
                      </a:r>
                      <a:b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</a:b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Wrapper for Stanford Core NLP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Stanford Core NLP ... 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Written in Java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Python wrapper around a package written in Java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0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Relatively little support </a:t>
                      </a:r>
                      <a:endParaRPr lang="en-US" sz="1400" b="0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smtClean="0">
                          <a:latin typeface="Garamond"/>
                          <a:ea typeface="Garamond"/>
                          <a:cs typeface="Garamond"/>
                        </a:rPr>
                        <a:t>spacy</a:t>
                      </a:r>
                      <a:endParaRPr lang="en-US" sz="1400" b="1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1" i="0" u="none" strike="noStrike" cap="none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Garamond"/>
                          <a:ea typeface="Garamond"/>
                          <a:cs typeface="Garamond"/>
                          <a:sym typeface="Helvetica"/>
                        </a:rPr>
                        <a:t>New gold standard for serious NLP work </a:t>
                      </a:r>
                      <a:endParaRPr lang="en-US" sz="1400" b="1" dirty="0" smtClean="0">
                        <a:effectLst/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1" dirty="0" smtClean="0">
                          <a:latin typeface="Garamond"/>
                          <a:ea typeface="Garamond"/>
                          <a:cs typeface="Garamond"/>
                        </a:rPr>
                        <a:t>Less well-</a:t>
                      </a:r>
                      <a:r>
                        <a:rPr lang="en-US" sz="1400" b="1" dirty="0" smtClean="0">
                          <a:latin typeface="Garamond"/>
                          <a:ea typeface="Garamond"/>
                          <a:cs typeface="Garamond"/>
                        </a:rPr>
                        <a:t>known</a:t>
                      </a:r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400" b="1" dirty="0" smtClean="0">
                          <a:latin typeface="Garamond"/>
                          <a:ea typeface="Garamond"/>
                          <a:cs typeface="Garamond"/>
                        </a:rPr>
                        <a:t>Highly opinionated</a:t>
                      </a:r>
                      <a:endParaRPr lang="en-US" sz="1400" b="1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7498503"/>
      </p:ext>
    </p:extLst>
  </p:cSld>
  <p:clrMapOvr>
    <a:masterClrMapping/>
  </p:clrMapOvr>
  <p:transition xmlns:p14="http://schemas.microsoft.com/office/powerpoint/2010/main"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1" name="Shape 211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AU" dirty="0" smtClean="0"/>
              <a:t>Using spacy</a:t>
            </a:r>
            <a:endParaRPr dirty="0"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2492428965"/>
      </p:ext>
    </p:extLst>
  </p:cSld>
  <p:clrMapOvr>
    <a:masterClrMapping/>
  </p:clrMapOvr>
  <p:transition xmlns:p14="http://schemas.microsoft.com/office/powerpoint/2010/main"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document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import codecs</a:t>
            </a: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f = </a:t>
            </a:r>
            <a:r>
              <a:rPr lang="en-US" dirty="0" err="1" smtClean="0">
                <a:latin typeface="Courier New"/>
                <a:cs typeface="Courier New"/>
              </a:rPr>
              <a:t>codecs.open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mr-IN" dirty="0">
                <a:latin typeface="Courier New"/>
                <a:cs typeface="Courier New"/>
              </a:rPr>
              <a:t>'</a:t>
            </a:r>
            <a:r>
              <a:rPr lang="en-US" i="1" dirty="0" err="1" smtClean="0">
                <a:latin typeface="Courier New"/>
                <a:cs typeface="Courier New"/>
              </a:rPr>
              <a:t>filename.txt</a:t>
            </a:r>
            <a:r>
              <a:rPr lang="mr-IN" dirty="0">
                <a:latin typeface="Courier New"/>
                <a:cs typeface="Courier New"/>
              </a:rPr>
              <a:t>'</a:t>
            </a:r>
            <a:r>
              <a:rPr lang="en-AU" dirty="0" smtClean="0">
                <a:latin typeface="Courier New"/>
                <a:cs typeface="Courier New"/>
              </a:rPr>
              <a:t>, encoding=</a:t>
            </a:r>
            <a:r>
              <a:rPr lang="mr-IN" dirty="0">
                <a:latin typeface="Courier New"/>
                <a:cs typeface="Courier New"/>
              </a:rPr>
              <a:t>'</a:t>
            </a:r>
            <a:r>
              <a:rPr lang="en-AU" dirty="0" smtClean="0">
                <a:latin typeface="Courier New"/>
                <a:cs typeface="Courier New"/>
              </a:rPr>
              <a:t>utf-8</a:t>
            </a:r>
            <a:r>
              <a:rPr lang="mr-IN" dirty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# </a:t>
            </a:r>
            <a:r>
              <a:rPr lang="en-US" dirty="0" err="1" smtClean="0">
                <a:latin typeface="Courier New"/>
                <a:cs typeface="Courier New"/>
              </a:rPr>
              <a:t>spaCy</a:t>
            </a:r>
            <a:r>
              <a:rPr lang="en-US" dirty="0" smtClean="0">
                <a:latin typeface="Courier New"/>
                <a:cs typeface="Courier New"/>
              </a:rPr>
              <a:t> works with </a:t>
            </a:r>
            <a:r>
              <a:rPr lang="en-US" i="1" dirty="0" err="1" smtClean="0">
                <a:latin typeface="Courier New"/>
                <a:cs typeface="Courier New"/>
              </a:rPr>
              <a:t>unicode</a:t>
            </a:r>
            <a:r>
              <a:rPr lang="en-US" i="1" dirty="0" smtClean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text, not </a:t>
            </a:r>
            <a:r>
              <a:rPr lang="en-US" dirty="0" err="1" smtClean="0">
                <a:latin typeface="Courier New"/>
                <a:cs typeface="Courier New"/>
              </a:rPr>
              <a:t>ascii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import </a:t>
            </a:r>
            <a:r>
              <a:rPr lang="en-US" dirty="0" smtClean="0">
                <a:latin typeface="Courier New"/>
                <a:cs typeface="Courier New"/>
              </a:rPr>
              <a:t>spacy</a:t>
            </a:r>
          </a:p>
          <a:p>
            <a:pPr marL="40639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nlp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spacey.en.English</a:t>
            </a:r>
            <a:r>
              <a:rPr lang="en-US" dirty="0" smtClean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Text = </a:t>
            </a:r>
            <a:r>
              <a:rPr lang="en-US" dirty="0" err="1" smtClean="0">
                <a:latin typeface="Courier New"/>
                <a:cs typeface="Courier New"/>
              </a:rPr>
              <a:t>nlp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AU" dirty="0" smtClean="0">
                <a:latin typeface="Courier New"/>
                <a:cs typeface="Courier New"/>
              </a:rPr>
              <a:t>f</a:t>
            </a:r>
            <a:r>
              <a:rPr lang="en-US" dirty="0" smtClean="0">
                <a:latin typeface="Courier New"/>
                <a:cs typeface="Courier New"/>
              </a:rPr>
              <a:t>.read())</a:t>
            </a:r>
          </a:p>
          <a:p>
            <a:pPr marL="40639" indent="0"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16285536"/>
      </p:ext>
    </p:extLst>
  </p:cSld>
  <p:clrMapOvr>
    <a:masterClrMapping/>
  </p:clrMapOvr>
  <p:transition xmlns:p14="http://schemas.microsoft.com/office/powerpoint/2010/main"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WORD-SENTENCE SEGMENTATION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b="0" dirty="0">
                <a:latin typeface="Garamond"/>
              </a:rPr>
              <a:t>The standard approaches to locate the end of a sentence: </a:t>
            </a:r>
          </a:p>
          <a:p>
            <a:pPr>
              <a:buFont typeface="Wingdings" charset="2"/>
              <a:buChar char="§"/>
            </a:pPr>
            <a:r>
              <a:rPr lang="en-US" b="0" dirty="0" smtClean="0">
                <a:latin typeface="Garamond"/>
              </a:rPr>
              <a:t>If </a:t>
            </a:r>
            <a:r>
              <a:rPr lang="en-US" b="0" dirty="0">
                <a:latin typeface="Garamond"/>
              </a:rPr>
              <a:t>it's a period, it ends a sentence </a:t>
            </a:r>
            <a:endParaRPr lang="en-US" b="0" dirty="0" smtClean="0">
              <a:latin typeface="Garamond"/>
            </a:endParaRPr>
          </a:p>
          <a:p>
            <a:pPr>
              <a:buFont typeface="Wingdings" charset="2"/>
              <a:buChar char="§"/>
            </a:pPr>
            <a:r>
              <a:rPr lang="en-US" b="0" dirty="0" smtClean="0">
                <a:latin typeface="Garamond"/>
              </a:rPr>
              <a:t>If </a:t>
            </a:r>
            <a:r>
              <a:rPr lang="en-US" b="0" dirty="0">
                <a:latin typeface="Garamond"/>
              </a:rPr>
              <a:t>the preceding token is in the hand-compiled list of </a:t>
            </a:r>
            <a:r>
              <a:rPr lang="en-US" b="0" dirty="0" smtClean="0">
                <a:latin typeface="Garamond"/>
              </a:rPr>
              <a:t>abbreviations</a:t>
            </a:r>
            <a:r>
              <a:rPr lang="en-US" b="0" dirty="0">
                <a:latin typeface="Garamond"/>
              </a:rPr>
              <a:t>, then it doesn't end a sentence </a:t>
            </a:r>
            <a:endParaRPr lang="en-US" b="0" dirty="0" smtClean="0">
              <a:latin typeface="Garamond"/>
            </a:endParaRPr>
          </a:p>
          <a:p>
            <a:pPr>
              <a:buFont typeface="Wingdings" charset="2"/>
              <a:buChar char="§"/>
            </a:pPr>
            <a:r>
              <a:rPr lang="en-US" b="0" dirty="0" smtClean="0">
                <a:latin typeface="Garamond"/>
              </a:rPr>
              <a:t>But if </a:t>
            </a:r>
            <a:r>
              <a:rPr lang="en-US" b="0" dirty="0">
                <a:latin typeface="Garamond"/>
              </a:rPr>
              <a:t>the next token </a:t>
            </a:r>
            <a:r>
              <a:rPr lang="en-US" b="0" dirty="0" smtClean="0">
                <a:latin typeface="Garamond"/>
              </a:rPr>
              <a:t>after an abbreviation is </a:t>
            </a:r>
            <a:r>
              <a:rPr lang="en-US" b="0" dirty="0">
                <a:latin typeface="Garamond"/>
              </a:rPr>
              <a:t>capitalized, then it ends a </a:t>
            </a:r>
            <a:r>
              <a:rPr lang="en-US" b="0" dirty="0" smtClean="0">
                <a:latin typeface="Garamond"/>
              </a:rPr>
              <a:t>sentence.</a:t>
            </a:r>
          </a:p>
          <a:p>
            <a:pPr>
              <a:buFont typeface="Wingdings" charset="2"/>
              <a:buChar char="§"/>
            </a:pPr>
            <a:endParaRPr lang="en-US" b="0" dirty="0">
              <a:latin typeface="Garamond"/>
            </a:endParaRPr>
          </a:p>
          <a:p>
            <a:pPr marL="40639" indent="0">
              <a:buNone/>
            </a:pPr>
            <a:r>
              <a:rPr lang="en-US" b="0" dirty="0">
                <a:latin typeface="Garamond"/>
              </a:rPr>
              <a:t>This strategy gets about 95% of sentences correct. </a:t>
            </a:r>
            <a:endParaRPr lang="en-US" b="0" dirty="0" smtClean="0">
              <a:latin typeface="Garamond"/>
            </a:endParaRPr>
          </a:p>
          <a:p>
            <a:pPr marL="40639" indent="0">
              <a:buNone/>
            </a:pPr>
            <a:endParaRPr lang="en-US" b="0" dirty="0" smtClean="0">
              <a:latin typeface="Garamond"/>
            </a:endParaRPr>
          </a:p>
          <a:p>
            <a:endParaRPr lang="en-US" sz="1200" b="0" dirty="0">
              <a:solidFill>
                <a:schemeClr val="accent1"/>
              </a:solidFill>
            </a:endParaRPr>
          </a:p>
          <a:p>
            <a:pPr marL="40639" indent="0">
              <a:buNone/>
            </a:pPr>
            <a:r>
              <a:rPr lang="en-US" sz="1200" b="0" dirty="0">
                <a:solidFill>
                  <a:schemeClr val="accent1"/>
                </a:solidFill>
              </a:rPr>
              <a:t>(Source: Wikipedia)</a:t>
            </a:r>
          </a:p>
          <a:p>
            <a:pPr marL="40639" indent="0">
              <a:buNone/>
            </a:pPr>
            <a:endParaRPr lang="en-US" b="0" dirty="0">
              <a:latin typeface="Garamond"/>
            </a:endParaRPr>
          </a:p>
          <a:p>
            <a:pPr marL="40639" indent="0">
              <a:buNone/>
            </a:pPr>
            <a:r>
              <a:rPr lang="en-US" b="0" dirty="0" smtClean="0">
                <a:latin typeface="Garamond"/>
              </a:rPr>
              <a:t>It fails badly on Markdown documents. It needs a tuned </a:t>
            </a:r>
            <a:r>
              <a:rPr lang="en-US" b="0" dirty="0" err="1" smtClean="0">
                <a:latin typeface="Garamond"/>
              </a:rPr>
              <a:t>segmenter</a:t>
            </a:r>
            <a:r>
              <a:rPr lang="en-US" b="0" dirty="0" smtClean="0">
                <a:latin typeface="Garamond"/>
              </a:rPr>
              <a:t> for this.</a:t>
            </a:r>
          </a:p>
          <a:p>
            <a:endParaRPr lang="en-US" b="0" dirty="0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809063017"/>
      </p:ext>
    </p:extLst>
  </p:cSld>
  <p:clrMapOvr>
    <a:masterClrMapping/>
  </p:clrMapOvr>
  <p:transition xmlns:p14="http://schemas.microsoft.com/office/powerpoint/2010/main"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Spacey does word and sentence segmentation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Text = </a:t>
            </a:r>
            <a:r>
              <a:rPr lang="en-US" dirty="0" err="1" smtClean="0">
                <a:latin typeface="Courier New"/>
                <a:cs typeface="Courier New"/>
              </a:rPr>
              <a:t>nlp</a:t>
            </a:r>
            <a:r>
              <a:rPr lang="en-US" dirty="0" smtClean="0">
                <a:latin typeface="Courier New"/>
                <a:cs typeface="Courier New"/>
              </a:rPr>
              <a:t>(u</a:t>
            </a:r>
            <a:r>
              <a:rPr lang="mr-IN" dirty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This is a sentence. So is this.</a:t>
            </a:r>
            <a:r>
              <a:rPr lang="mr-IN" dirty="0" smtClean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for sentence in </a:t>
            </a:r>
            <a:r>
              <a:rPr lang="en-US" dirty="0" err="1" smtClean="0">
                <a:latin typeface="Courier New"/>
                <a:cs typeface="Courier New"/>
              </a:rPr>
              <a:t>Text.sents</a:t>
            </a:r>
            <a:r>
              <a:rPr lang="en-US" dirty="0" smtClean="0">
                <a:latin typeface="Courier New"/>
                <a:cs typeface="Courier New"/>
              </a:rPr>
              <a:t>: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print(sentence)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for word in Text: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print(</a:t>
            </a:r>
            <a:r>
              <a:rPr lang="en-US" dirty="0" err="1" smtClean="0">
                <a:latin typeface="Courier New"/>
                <a:cs typeface="Courier New"/>
              </a:rPr>
              <a:t>word.orth</a:t>
            </a:r>
            <a:r>
              <a:rPr lang="en-US" dirty="0" smtClean="0">
                <a:latin typeface="Courier New"/>
                <a:cs typeface="Courier New"/>
              </a:rPr>
              <a:t>_)</a:t>
            </a:r>
          </a:p>
          <a:p>
            <a:pPr marL="40639" indent="0"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# Or split by sentences first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for sentence in </a:t>
            </a:r>
            <a:r>
              <a:rPr lang="en-US" dirty="0" err="1">
                <a:latin typeface="Courier New"/>
                <a:cs typeface="Courier New"/>
              </a:rPr>
              <a:t>Text.sents</a:t>
            </a:r>
            <a:r>
              <a:rPr lang="en-US" dirty="0" smtClean="0">
                <a:latin typeface="Courier New"/>
                <a:cs typeface="Courier New"/>
              </a:rPr>
              <a:t>: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    for word in sentence</a:t>
            </a:r>
            <a:r>
              <a:rPr lang="en-US" dirty="0" smtClean="0">
                <a:latin typeface="Courier New"/>
                <a:cs typeface="Courier New"/>
              </a:rPr>
              <a:t>: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        print(word)</a:t>
            </a:r>
          </a:p>
        </p:txBody>
      </p:sp>
    </p:spTree>
    <p:extLst>
      <p:ext uri="{BB962C8B-B14F-4D97-AF65-F5344CB8AC3E}">
        <p14:creationId xmlns:p14="http://schemas.microsoft.com/office/powerpoint/2010/main" val="3365500046"/>
      </p:ext>
    </p:extLst>
  </p:cSld>
  <p:clrMapOvr>
    <a:masterClrMapping/>
  </p:clrMapOvr>
  <p:transition xmlns:p14="http://schemas.microsoft.com/office/powerpoint/2010/main"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 diversity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many different words were used?</a:t>
            </a:r>
          </a:p>
          <a:p>
            <a:r>
              <a:rPr lang="en-US" dirty="0" smtClean="0"/>
              <a:t>How many words in the whole text?</a:t>
            </a:r>
          </a:p>
          <a:p>
            <a:endParaRPr lang="en-US" dirty="0"/>
          </a:p>
          <a:p>
            <a:endParaRPr lang="en-US" dirty="0" smtClean="0"/>
          </a:p>
          <a:p>
            <a:pPr lvl="2"/>
            <a:r>
              <a:rPr lang="en-US" b="0" dirty="0" smtClean="0"/>
              <a:t>High ratio: rich, intelligent, challenging text</a:t>
            </a:r>
          </a:p>
          <a:p>
            <a:pPr lvl="2"/>
            <a:r>
              <a:rPr lang="en-US" b="0" dirty="0" smtClean="0"/>
              <a:t>Low ratio: high redundancy, repetitious</a:t>
            </a:r>
          </a:p>
          <a:p>
            <a:pPr lvl="2"/>
            <a:endParaRPr lang="en-US" b="0" dirty="0"/>
          </a:p>
          <a:p>
            <a:r>
              <a:rPr lang="en-US" b="0" dirty="0" smtClean="0"/>
              <a:t>Lexical diversity drops in longer documents because eventually there aren’t enough words in any language </a:t>
            </a:r>
            <a:r>
              <a:rPr lang="mr-IN" b="0" dirty="0" smtClean="0"/>
              <a:t>–</a:t>
            </a:r>
            <a:r>
              <a:rPr lang="en-US" b="0" dirty="0" smtClean="0"/>
              <a:t> so </a:t>
            </a:r>
            <a:r>
              <a:rPr lang="en-US" b="0" dirty="0" err="1" smtClean="0"/>
              <a:t>normalise</a:t>
            </a:r>
            <a:r>
              <a:rPr lang="en-US" b="0" dirty="0" smtClean="0"/>
              <a:t> (e.g. middle 10,000 words)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192355767"/>
      </p:ext>
    </p:extLst>
  </p:cSld>
  <p:clrMapOvr>
    <a:masterClrMapping/>
  </p:clrMapOvr>
  <p:transition xmlns:p14="http://schemas.microsoft.com/office/powerpoint/2010/main"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Lexical diversity stability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 authors have a steady level of lexical diversity in their writing</a:t>
            </a:r>
          </a:p>
          <a:p>
            <a:r>
              <a:rPr lang="en-US" dirty="0" smtClean="0"/>
              <a:t>Uses: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isputed authorship</a:t>
            </a:r>
          </a:p>
          <a:p>
            <a:pPr lvl="1"/>
            <a:r>
              <a:rPr lang="en-US" dirty="0" smtClean="0"/>
              <a:t>Is a passage a quote from somewhere else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165192"/>
      </p:ext>
    </p:extLst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00" name="Shape 200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202" name="Shape 2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buSzPct val="100000"/>
              <a:buFontTx/>
              <a:buAutoNum type="arabicPeriod"/>
            </a:pPr>
            <a:r>
              <a:rPr lang="en-AU" dirty="0" smtClean="0"/>
              <a:t>Spooky personality information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lang="en-AU" dirty="0" smtClean="0"/>
              <a:t>Getting text ready for machine learning</a:t>
            </a:r>
            <a:endParaRPr dirty="0"/>
          </a:p>
          <a:p>
            <a:pPr marL="352777" indent="-352777">
              <a:buSzPct val="100000"/>
              <a:buFontTx/>
              <a:buAutoNum type="arabicPeriod"/>
            </a:pPr>
            <a:r>
              <a:rPr lang="en-AU" dirty="0" smtClean="0"/>
              <a:t>Spacy</a:t>
            </a:r>
            <a:endParaRPr dirty="0"/>
          </a:p>
          <a:p>
            <a:pPr marL="352777" indent="-352777">
              <a:buSzPct val="100000"/>
              <a:buFontTx/>
              <a:buAutoNum type="arabicPeriod"/>
            </a:pPr>
            <a:r>
              <a:rPr lang="en-AU" dirty="0" err="1" smtClean="0"/>
              <a:t>Textacy</a:t>
            </a:r>
            <a:endParaRPr lang="en-AU" dirty="0" smtClean="0"/>
          </a:p>
          <a:p>
            <a:pPr marL="352777" indent="-352777">
              <a:buSzPct val="100000"/>
              <a:buFontTx/>
              <a:buAutoNum type="arabicPeriod"/>
            </a:pPr>
            <a:r>
              <a:rPr lang="en-AU" dirty="0" smtClean="0"/>
              <a:t>Part-of-speech tagging, named entity extraction, noun phrases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lang="en-AU" dirty="0" smtClean="0"/>
              <a:t>Bag-of-words and other techniques</a:t>
            </a:r>
          </a:p>
          <a:p>
            <a:pPr marL="352777" indent="-352777">
              <a:buSzPct val="100000"/>
              <a:buFontTx/>
              <a:buAutoNum type="arabicPeriod"/>
            </a:pPr>
            <a:r>
              <a:rPr lang="en-AU" dirty="0" smtClean="0"/>
              <a:t>Machine learning with NLP examples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 diversity with </a:t>
            </a:r>
            <a:r>
              <a:rPr lang="en-US" dirty="0" err="1" smtClean="0"/>
              <a:t>spaCy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/>
              <a:t> </a:t>
            </a:r>
            <a:r>
              <a:rPr lang="en-US" dirty="0" smtClean="0"/>
              <a:t>simple version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distinct_words</a:t>
            </a:r>
            <a:r>
              <a:rPr lang="en-US" sz="1800" b="0" dirty="0" smtClean="0">
                <a:latin typeface="Courier New"/>
                <a:cs typeface="Courier New"/>
              </a:rPr>
              <a:t> = </a:t>
            </a:r>
            <a:r>
              <a:rPr lang="en-US" sz="1800" b="0" dirty="0" err="1" smtClean="0">
                <a:latin typeface="Courier New"/>
                <a:cs typeface="Courier New"/>
              </a:rPr>
              <a:t>len</a:t>
            </a:r>
            <a:r>
              <a:rPr lang="en-US" sz="1800" b="0" dirty="0">
                <a:latin typeface="Courier New"/>
                <a:cs typeface="Courier New"/>
              </a:rPr>
              <a:t>(set([</a:t>
            </a:r>
            <a:r>
              <a:rPr lang="en-US" sz="1800" b="0" dirty="0" err="1">
                <a:latin typeface="Courier New"/>
                <a:cs typeface="Courier New"/>
              </a:rPr>
              <a:t>token.orth</a:t>
            </a:r>
            <a:r>
              <a:rPr lang="en-US" sz="1800" b="0" dirty="0">
                <a:latin typeface="Courier New"/>
                <a:cs typeface="Courier New"/>
              </a:rPr>
              <a:t>_ for token in Text])</a:t>
            </a:r>
            <a:r>
              <a:rPr lang="en-US" sz="18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passage_length</a:t>
            </a:r>
            <a:r>
              <a:rPr lang="en-US" sz="1800" b="0" dirty="0" smtClean="0">
                <a:latin typeface="Courier New"/>
                <a:cs typeface="Courier New"/>
              </a:rPr>
              <a:t> = </a:t>
            </a:r>
            <a:r>
              <a:rPr lang="en-US" sz="1800" b="0" dirty="0" err="1" smtClean="0">
                <a:latin typeface="Courier New"/>
                <a:cs typeface="Courier New"/>
              </a:rPr>
              <a:t>len</a:t>
            </a:r>
            <a:r>
              <a:rPr lang="en-US" sz="1800" b="0" dirty="0" smtClean="0">
                <a:latin typeface="Courier New"/>
                <a:cs typeface="Courier New"/>
              </a:rPr>
              <a:t>(Text)</a:t>
            </a:r>
          </a:p>
          <a:p>
            <a:pPr marL="40639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diversity = 1.0 * </a:t>
            </a:r>
            <a:r>
              <a:rPr lang="en-US" sz="1800" b="0" dirty="0" err="1" smtClean="0">
                <a:latin typeface="Courier New"/>
                <a:cs typeface="Courier New"/>
              </a:rPr>
              <a:t>distinct_words</a:t>
            </a:r>
            <a:r>
              <a:rPr lang="en-US" sz="1800" b="0" dirty="0" smtClean="0">
                <a:latin typeface="Courier New"/>
                <a:cs typeface="Courier New"/>
              </a:rPr>
              <a:t> / </a:t>
            </a:r>
            <a:r>
              <a:rPr lang="en-US" sz="1800" b="0" dirty="0" err="1" smtClean="0">
                <a:latin typeface="Courier New"/>
                <a:cs typeface="Courier New"/>
              </a:rPr>
              <a:t>passage_length</a:t>
            </a:r>
            <a:endParaRPr lang="en-US" sz="18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347749114"/>
      </p:ext>
    </p:extLst>
  </p:cSld>
  <p:clrMapOvr>
    <a:masterClrMapping/>
  </p:clrMapOvr>
  <p:transition xmlns:p14="http://schemas.microsoft.com/office/powerpoint/2010/main"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 smtClean="0"/>
              <a:t>Visualisation and </a:t>
            </a:r>
            <a:r>
              <a:rPr lang="en-AU" sz="6000" dirty="0" err="1" smtClean="0"/>
              <a:t>concordancing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4121590901"/>
      </p:ext>
    </p:extLst>
  </p:cSld>
  <p:clrMapOvr>
    <a:masterClrMapping/>
  </p:clrMapOvr>
  <p:transition xmlns:p14="http://schemas.microsoft.com/office/powerpoint/2010/main"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err="1" smtClean="0"/>
              <a:t>textacy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pip install </a:t>
            </a:r>
            <a:r>
              <a:rPr lang="en-US" dirty="0" err="1" smtClean="0"/>
              <a:t>textacy</a:t>
            </a:r>
            <a:endParaRPr lang="en-US" dirty="0" smtClean="0"/>
          </a:p>
          <a:p>
            <a:r>
              <a:rPr lang="en-US" dirty="0" smtClean="0"/>
              <a:t>Convenient library that uses spacy</a:t>
            </a:r>
            <a:endParaRPr lang="en-US" b="0" dirty="0">
              <a:latin typeface="Garamond"/>
            </a:endParaRPr>
          </a:p>
          <a:p>
            <a:pPr marL="40639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nlp</a:t>
            </a:r>
            <a:r>
              <a:rPr lang="en-US" sz="1800" b="0" dirty="0" smtClean="0">
                <a:latin typeface="Courier New"/>
                <a:cs typeface="Courier New"/>
              </a:rPr>
              <a:t> = </a:t>
            </a:r>
            <a:r>
              <a:rPr lang="en-US" sz="1800" b="0" dirty="0" err="1" smtClean="0">
                <a:latin typeface="Courier New"/>
                <a:cs typeface="Courier New"/>
              </a:rPr>
              <a:t>spacey.en.English</a:t>
            </a:r>
            <a:r>
              <a:rPr lang="en-US" sz="1800" b="0" dirty="0" smtClean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hamlet = </a:t>
            </a:r>
            <a:r>
              <a:rPr lang="en-US" sz="1800" b="0" dirty="0" err="1" smtClean="0">
                <a:latin typeface="Courier New"/>
                <a:cs typeface="Courier New"/>
              </a:rPr>
              <a:t>nlp</a:t>
            </a:r>
            <a:r>
              <a:rPr lang="en-US" sz="1800" b="0" dirty="0" smtClean="0">
                <a:latin typeface="Courier New"/>
                <a:cs typeface="Courier New"/>
              </a:rPr>
              <a:t>(</a:t>
            </a:r>
            <a:r>
              <a:rPr lang="mr-IN" sz="1800" b="0" dirty="0" smtClean="0">
                <a:latin typeface="Courier New"/>
                <a:cs typeface="Courier New"/>
              </a:rPr>
              <a:t>…</a:t>
            </a:r>
            <a:r>
              <a:rPr lang="en-US" sz="1800" b="0" dirty="0" smtClean="0">
                <a:latin typeface="Courier New"/>
                <a:cs typeface="Courier New"/>
              </a:rPr>
              <a:t>)</a:t>
            </a:r>
            <a:endParaRPr lang="en-US" sz="1800" b="0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sz="1800" b="0" dirty="0" smtClean="0">
                <a:latin typeface="Courier New"/>
                <a:cs typeface="Courier New"/>
              </a:rPr>
              <a:t>from </a:t>
            </a:r>
            <a:r>
              <a:rPr lang="en-US" sz="1800" b="0" dirty="0" err="1" smtClean="0">
                <a:latin typeface="Courier New"/>
                <a:cs typeface="Courier New"/>
              </a:rPr>
              <a:t>textacy</a:t>
            </a:r>
            <a:r>
              <a:rPr lang="en-US" sz="1800" b="0" dirty="0" smtClean="0">
                <a:latin typeface="Courier New"/>
                <a:cs typeface="Courier New"/>
              </a:rPr>
              <a:t> import </a:t>
            </a:r>
            <a:r>
              <a:rPr lang="en-US" sz="1800" b="0" dirty="0" err="1" smtClean="0">
                <a:latin typeface="Courier New"/>
                <a:cs typeface="Courier New"/>
              </a:rPr>
              <a:t>text_utils</a:t>
            </a:r>
            <a:r>
              <a:rPr lang="en-US" sz="1800" b="0" dirty="0" smtClean="0">
                <a:latin typeface="Courier New"/>
                <a:cs typeface="Courier New"/>
              </a:rPr>
              <a:t> </a:t>
            </a:r>
          </a:p>
          <a:p>
            <a:pPr marL="40639" indent="0">
              <a:buNone/>
            </a:pPr>
            <a:r>
              <a:rPr lang="en-US" sz="1800" b="0" dirty="0" err="1" smtClean="0">
                <a:latin typeface="Courier New"/>
                <a:cs typeface="Courier New"/>
              </a:rPr>
              <a:t>text_utils.</a:t>
            </a:r>
            <a:r>
              <a:rPr lang="en-US" sz="1800" dirty="0" err="1" smtClean="0">
                <a:latin typeface="Courier New"/>
                <a:cs typeface="Courier New"/>
              </a:rPr>
              <a:t>keyword_in_context</a:t>
            </a:r>
            <a:r>
              <a:rPr lang="en-US" sz="1800" b="0" dirty="0" smtClean="0">
                <a:latin typeface="Courier New"/>
                <a:cs typeface="Courier New"/>
              </a:rPr>
              <a:t>(</a:t>
            </a:r>
            <a:r>
              <a:rPr lang="en-US" sz="1800" b="0" dirty="0" err="1" smtClean="0">
                <a:latin typeface="Courier New"/>
                <a:cs typeface="Courier New"/>
              </a:rPr>
              <a:t>hamlet.string</a:t>
            </a:r>
            <a:r>
              <a:rPr lang="en-US" sz="1800" b="0" dirty="0" smtClean="0">
                <a:latin typeface="Courier New"/>
                <a:cs typeface="Courier New"/>
              </a:rPr>
              <a:t>, 'scull'</a:t>
            </a:r>
            <a:r>
              <a:rPr lang="en-US" sz="1800" b="0" dirty="0">
                <a:latin typeface="Courier New"/>
                <a:cs typeface="Courier New"/>
              </a:rPr>
              <a:t>, </a:t>
            </a:r>
            <a:endParaRPr lang="en-US" sz="1800" b="0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sz="1800" b="0" dirty="0">
                <a:latin typeface="Courier New"/>
                <a:cs typeface="Courier New"/>
              </a:rPr>
              <a:t>	</a:t>
            </a:r>
            <a:r>
              <a:rPr lang="en-US" sz="1800" b="0" dirty="0" smtClean="0">
                <a:latin typeface="Courier New"/>
                <a:cs typeface="Courier New"/>
              </a:rPr>
              <a:t>						</a:t>
            </a:r>
            <a:r>
              <a:rPr lang="en-US" sz="1800" b="0" dirty="0" err="1" smtClean="0">
                <a:latin typeface="Courier New"/>
                <a:cs typeface="Courier New"/>
              </a:rPr>
              <a:t>window_width</a:t>
            </a:r>
            <a:r>
              <a:rPr lang="en-US" sz="1800" b="0" dirty="0" smtClean="0">
                <a:latin typeface="Courier New"/>
                <a:cs typeface="Courier New"/>
              </a:rPr>
              <a:t>=20)</a:t>
            </a:r>
          </a:p>
          <a:p>
            <a:pPr marL="624840" lvl="4" indent="0">
              <a:buNone/>
            </a:pPr>
            <a:r>
              <a:rPr lang="en-US" sz="1400" b="0" dirty="0">
                <a:latin typeface="Courier New"/>
                <a:cs typeface="Courier New"/>
              </a:rPr>
              <a:t> like a very Drab A  Scull ion </a:t>
            </a:r>
            <a:r>
              <a:rPr lang="en-US" sz="1400" b="0" dirty="0" err="1">
                <a:latin typeface="Courier New"/>
                <a:cs typeface="Courier New"/>
              </a:rPr>
              <a:t>Fye</a:t>
            </a:r>
            <a:r>
              <a:rPr lang="en-US" sz="1400" b="0" dirty="0">
                <a:latin typeface="Courier New"/>
                <a:cs typeface="Courier New"/>
              </a:rPr>
              <a:t> </a:t>
            </a:r>
            <a:r>
              <a:rPr lang="en-US" sz="1400" b="0" dirty="0" err="1">
                <a:latin typeface="Courier New"/>
                <a:cs typeface="Courier New"/>
              </a:rPr>
              <a:t>vpont</a:t>
            </a:r>
            <a:r>
              <a:rPr lang="en-US" sz="1400" b="0" dirty="0">
                <a:latin typeface="Courier New"/>
                <a:cs typeface="Courier New"/>
              </a:rPr>
              <a:t> </a:t>
            </a:r>
            <a:r>
              <a:rPr lang="en-US" sz="1400" b="0" dirty="0" err="1">
                <a:latin typeface="Courier New"/>
                <a:cs typeface="Courier New"/>
              </a:rPr>
              <a:t>Foh</a:t>
            </a:r>
            <a:r>
              <a:rPr lang="en-US" sz="1400" b="0" dirty="0">
                <a:latin typeface="Courier New"/>
                <a:cs typeface="Courier New"/>
              </a:rPr>
              <a:t> </a:t>
            </a:r>
            <a:r>
              <a:rPr lang="en-US" sz="1400" b="0" dirty="0" err="1">
                <a:latin typeface="Courier New"/>
                <a:cs typeface="Courier New"/>
              </a:rPr>
              <a:t>Ab</a:t>
            </a:r>
            <a:endParaRPr lang="en-US" sz="1400" b="0" dirty="0">
              <a:latin typeface="Courier New"/>
              <a:cs typeface="Courier New"/>
            </a:endParaRPr>
          </a:p>
          <a:p>
            <a:pPr marL="624840" lvl="4" indent="0">
              <a:buNone/>
            </a:pPr>
            <a:r>
              <a:rPr lang="en-US" sz="1400" b="0" dirty="0" err="1">
                <a:latin typeface="Courier New"/>
                <a:cs typeface="Courier New"/>
              </a:rPr>
              <a:t>eene</a:t>
            </a:r>
            <a:r>
              <a:rPr lang="en-US" sz="1400" b="0" dirty="0">
                <a:latin typeface="Courier New"/>
                <a:cs typeface="Courier New"/>
              </a:rPr>
              <a:t> such  Ham That  Scull  had a tongue in it </a:t>
            </a:r>
          </a:p>
          <a:p>
            <a:pPr marL="624840" lvl="4" indent="0">
              <a:buNone/>
            </a:pPr>
            <a:r>
              <a:rPr lang="en-US" sz="1400" b="0" dirty="0" err="1">
                <a:latin typeface="Courier New"/>
                <a:cs typeface="Courier New"/>
              </a:rPr>
              <a:t>ht</a:t>
            </a:r>
            <a:r>
              <a:rPr lang="en-US" sz="1400" b="0" dirty="0">
                <a:latin typeface="Courier New"/>
                <a:cs typeface="Courier New"/>
              </a:rPr>
              <a:t> not that bee the  Scull  of a Lawyer where b</a:t>
            </a:r>
          </a:p>
          <a:p>
            <a:pPr marL="624840" lvl="4" indent="0">
              <a:buNone/>
            </a:pPr>
            <a:r>
              <a:rPr lang="en-US" sz="1400" b="0" dirty="0">
                <a:latin typeface="Courier New"/>
                <a:cs typeface="Courier New"/>
              </a:rPr>
              <a:t>n dead body </a:t>
            </a:r>
            <a:r>
              <a:rPr lang="en-US" sz="1400" b="0" dirty="0" err="1">
                <a:latin typeface="Courier New"/>
                <a:cs typeface="Courier New"/>
              </a:rPr>
              <a:t>Heres</a:t>
            </a:r>
            <a:r>
              <a:rPr lang="en-US" sz="1400" b="0" dirty="0">
                <a:latin typeface="Courier New"/>
                <a:cs typeface="Courier New"/>
              </a:rPr>
              <a:t> a  Scull  now this </a:t>
            </a:r>
            <a:r>
              <a:rPr lang="en-US" sz="1400" b="0" dirty="0" err="1">
                <a:latin typeface="Courier New"/>
                <a:cs typeface="Courier New"/>
              </a:rPr>
              <a:t>Scul</a:t>
            </a:r>
            <a:r>
              <a:rPr lang="en-US" sz="1400" b="0" dirty="0">
                <a:latin typeface="Courier New"/>
                <a:cs typeface="Courier New"/>
              </a:rPr>
              <a:t> has l</a:t>
            </a:r>
          </a:p>
          <a:p>
            <a:pPr marL="624840" lvl="4" indent="0">
              <a:buNone/>
            </a:pPr>
            <a:r>
              <a:rPr lang="en-US" sz="1400" b="0" dirty="0">
                <a:latin typeface="Courier New"/>
                <a:cs typeface="Courier New"/>
              </a:rPr>
              <a:t>head once This same  Scull  Sir this same Scull</a:t>
            </a:r>
          </a:p>
          <a:p>
            <a:pPr marL="624840" lvl="4" indent="0">
              <a:buNone/>
            </a:pPr>
            <a:r>
              <a:rPr lang="en-US" sz="1400" b="0" dirty="0">
                <a:latin typeface="Courier New"/>
                <a:cs typeface="Courier New"/>
              </a:rPr>
              <a:t>Scull Sir this same  Scull  sir was </a:t>
            </a:r>
            <a:r>
              <a:rPr lang="en-US" sz="1400" b="0" dirty="0" err="1">
                <a:latin typeface="Courier New"/>
                <a:cs typeface="Courier New"/>
              </a:rPr>
              <a:t>Yoricks</a:t>
            </a:r>
            <a:r>
              <a:rPr lang="en-US" sz="1400" b="0" dirty="0">
                <a:latin typeface="Courier New"/>
                <a:cs typeface="Courier New"/>
              </a:rPr>
              <a:t> </a:t>
            </a:r>
            <a:r>
              <a:rPr lang="en-US" sz="1400" b="0" dirty="0" err="1">
                <a:latin typeface="Courier New"/>
                <a:cs typeface="Courier New"/>
              </a:rPr>
              <a:t>Scu</a:t>
            </a:r>
            <a:endParaRPr lang="en-US" sz="1400" b="0" dirty="0">
              <a:latin typeface="Courier New"/>
              <a:cs typeface="Courier New"/>
            </a:endParaRPr>
          </a:p>
          <a:p>
            <a:pPr marL="624840" lvl="4" indent="0">
              <a:buNone/>
            </a:pPr>
            <a:r>
              <a:rPr lang="en-US" sz="1400" b="0" dirty="0" err="1">
                <a:latin typeface="Courier New"/>
                <a:cs typeface="Courier New"/>
              </a:rPr>
              <a:t>ull</a:t>
            </a:r>
            <a:r>
              <a:rPr lang="en-US" sz="1400" b="0" dirty="0">
                <a:latin typeface="Courier New"/>
                <a:cs typeface="Courier New"/>
              </a:rPr>
              <a:t> sir was </a:t>
            </a:r>
            <a:r>
              <a:rPr lang="en-US" sz="1400" b="0" dirty="0" err="1">
                <a:latin typeface="Courier New"/>
                <a:cs typeface="Courier New"/>
              </a:rPr>
              <a:t>Yoricks</a:t>
            </a:r>
            <a:r>
              <a:rPr lang="en-US" sz="1400" b="0" dirty="0">
                <a:latin typeface="Courier New"/>
                <a:cs typeface="Courier New"/>
              </a:rPr>
              <a:t>  Scull  the Kings </a:t>
            </a:r>
            <a:r>
              <a:rPr lang="en-US" sz="1400" b="0" dirty="0" err="1">
                <a:latin typeface="Courier New"/>
                <a:cs typeface="Courier New"/>
              </a:rPr>
              <a:t>Iester</a:t>
            </a:r>
            <a:r>
              <a:rPr lang="en-US" sz="1400" b="0" dirty="0">
                <a:latin typeface="Courier New"/>
                <a:cs typeface="Courier New"/>
              </a:rPr>
              <a:t>  H</a:t>
            </a:r>
            <a:endParaRPr lang="en-US" sz="14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789171727"/>
      </p:ext>
    </p:extLst>
  </p:cSld>
  <p:clrMapOvr>
    <a:masterClrMapping/>
  </p:clrMapOvr>
  <p:transition xmlns:p14="http://schemas.microsoft.com/office/powerpoint/2010/main"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868756" y="1086762"/>
            <a:ext cx="8120238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dirty="0" smtClean="0"/>
              <a:t>Mini-</a:t>
            </a:r>
            <a:r>
              <a:rPr dirty="0" smtClean="0"/>
              <a:t>LAB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sz="1800" dirty="0" smtClean="0"/>
              <a:t>Which has the longer average sentence: Alice in Wonderland or Emma?</a:t>
            </a:r>
            <a:br>
              <a:rPr lang="en-AU" sz="1800" dirty="0" smtClean="0"/>
            </a:br>
            <a:r>
              <a:rPr lang="en-AU" sz="1800" dirty="0" smtClean="0"/>
              <a:t>Which has the greater lexical diversity</a:t>
            </a:r>
            <a:r>
              <a:rPr lang="en-AU" sz="1800" dirty="0" smtClean="0"/>
              <a:t>? </a:t>
            </a:r>
            <a:br>
              <a:rPr lang="en-AU" sz="1800" dirty="0" smtClean="0"/>
            </a:br>
            <a:r>
              <a:rPr lang="en-AU" sz="1800" dirty="0" smtClean="0"/>
              <a:t>Look at some word usages in context</a:t>
            </a:r>
            <a:endParaRPr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807493044"/>
      </p:ext>
    </p:extLst>
  </p:cSld>
  <p:clrMapOvr>
    <a:masterClrMapping/>
  </p:clrMapOvr>
  <p:transition xmlns:p14="http://schemas.microsoft.com/office/powerpoint/2010/main"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 smtClean="0"/>
              <a:t>Part of Speech </a:t>
            </a:r>
            <a:r>
              <a:rPr lang="en-AU" sz="6000" dirty="0" smtClean="0"/>
              <a:t>Tagging, Entity Recognition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650754336"/>
      </p:ext>
    </p:extLst>
  </p:cSld>
  <p:clrMapOvr>
    <a:masterClrMapping/>
  </p:clrMapOvr>
  <p:transition xmlns:p14="http://schemas.microsoft.com/office/powerpoint/2010/main"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369993"/>
          </a:xfrm>
        </p:spPr>
        <p:txBody>
          <a:bodyPr/>
          <a:lstStyle/>
          <a:p>
            <a:r>
              <a:rPr lang="en-US" dirty="0" smtClean="0"/>
              <a:t>How to parse this sentence?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4163361" cy="4030980"/>
          </a:xfrm>
        </p:spPr>
        <p:txBody>
          <a:bodyPr/>
          <a:lstStyle/>
          <a:p>
            <a:r>
              <a:rPr lang="en-US" dirty="0" smtClean="0"/>
              <a:t>I shot an elephant in my </a:t>
            </a:r>
            <a:r>
              <a:rPr lang="en-US" dirty="0" err="1" smtClean="0"/>
              <a:t>pyjamas</a:t>
            </a:r>
            <a:r>
              <a:rPr lang="en-US" dirty="0" smtClean="0"/>
              <a:t>.</a:t>
            </a:r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endParaRPr lang="en-US" dirty="0" smtClean="0"/>
          </a:p>
          <a:p>
            <a:pPr marL="40639" indent="0">
              <a:buNone/>
            </a:pPr>
            <a:r>
              <a:rPr lang="en-US" dirty="0" smtClean="0"/>
              <a:t>(Hint: the next sentence was “how he got into my </a:t>
            </a:r>
            <a:r>
              <a:rPr lang="en-US" dirty="0" err="1" smtClean="0"/>
              <a:t>pyjamas</a:t>
            </a:r>
            <a:r>
              <a:rPr lang="en-US" dirty="0" smtClean="0"/>
              <a:t> I’ll never know”).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253" y="983297"/>
            <a:ext cx="4041075" cy="404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05988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Who was in the </a:t>
            </a:r>
            <a:r>
              <a:rPr lang="en-US" dirty="0" err="1" smtClean="0"/>
              <a:t>pyjamas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1300530"/>
            <a:ext cx="4394200" cy="2857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175" y="983297"/>
            <a:ext cx="44069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2176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How to parse?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3381971"/>
          </a:xfrm>
        </p:spPr>
        <p:txBody>
          <a:bodyPr/>
          <a:lstStyle/>
          <a:p>
            <a:r>
              <a:rPr lang="en-US" dirty="0" smtClean="0"/>
              <a:t>Create probability for each word as a noun, verbs, adjectives, etc.</a:t>
            </a:r>
          </a:p>
          <a:p>
            <a:pPr lvl="1"/>
            <a:r>
              <a:rPr lang="en-US" dirty="0" smtClean="0"/>
              <a:t>i.e. Look up a corpus</a:t>
            </a:r>
          </a:p>
          <a:p>
            <a:r>
              <a:rPr lang="en-US" dirty="0" smtClean="0"/>
              <a:t>Assign a probability for each phrase</a:t>
            </a:r>
          </a:p>
          <a:p>
            <a:pPr lvl="1"/>
            <a:r>
              <a:rPr lang="en-US" dirty="0" smtClean="0"/>
              <a:t>i.e. Look up a very, very big corpus</a:t>
            </a:r>
          </a:p>
          <a:p>
            <a:r>
              <a:rPr lang="en-US" dirty="0" smtClean="0"/>
              <a:t>Multiply out a lot of big matrices</a:t>
            </a:r>
          </a:p>
          <a:p>
            <a:pPr lvl="1"/>
            <a:r>
              <a:rPr lang="en-US" dirty="0" smtClean="0"/>
              <a:t>i.e. Give up when you get something that looks OK</a:t>
            </a:r>
          </a:p>
          <a:p>
            <a:r>
              <a:rPr lang="en-US" dirty="0" smtClean="0"/>
              <a:t>Google’s </a:t>
            </a:r>
            <a:r>
              <a:rPr lang="en-US" dirty="0" err="1" smtClean="0"/>
              <a:t>Parsey</a:t>
            </a:r>
            <a:r>
              <a:rPr lang="en-US" dirty="0" smtClean="0"/>
              <a:t> </a:t>
            </a:r>
            <a:r>
              <a:rPr lang="en-US" dirty="0" err="1" smtClean="0"/>
              <a:t>McParseface</a:t>
            </a:r>
            <a:r>
              <a:rPr lang="en-US" dirty="0" smtClean="0"/>
              <a:t> is the </a:t>
            </a:r>
            <a:r>
              <a:rPr lang="en-US" dirty="0" smtClean="0"/>
              <a:t>leader</a:t>
            </a:r>
          </a:p>
          <a:p>
            <a:pPr lvl="1"/>
            <a:r>
              <a:rPr lang="en-US" dirty="0" smtClean="0"/>
              <a:t>Spacey is nearly as good, but much faster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14918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Iterating over a document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5280516" cy="4030980"/>
          </a:xfrm>
        </p:spPr>
        <p:txBody>
          <a:bodyPr/>
          <a:lstStyle/>
          <a:p>
            <a:pPr marL="40639" indent="0">
              <a:buNone/>
            </a:pPr>
            <a:r>
              <a:rPr lang="en-US" sz="1400" b="0" dirty="0">
                <a:latin typeface="Courier New"/>
                <a:cs typeface="Courier New"/>
              </a:rPr>
              <a:t>s = </a:t>
            </a:r>
            <a:r>
              <a:rPr lang="en-US" sz="1400" b="0" dirty="0" err="1">
                <a:latin typeface="Courier New"/>
                <a:cs typeface="Courier New"/>
              </a:rPr>
              <a:t>nlp</a:t>
            </a:r>
            <a:r>
              <a:rPr lang="en-US" sz="1400" b="0" dirty="0" smtClean="0">
                <a:latin typeface="Courier New"/>
                <a:cs typeface="Courier New"/>
              </a:rPr>
              <a:t>(</a:t>
            </a:r>
            <a:r>
              <a:rPr lang="en-US" sz="1400" b="0" dirty="0" err="1" smtClean="0">
                <a:latin typeface="Courier New"/>
                <a:cs typeface="Courier New"/>
              </a:rPr>
              <a:t>u"</a:t>
            </a:r>
            <a:r>
              <a:rPr lang="en-US" sz="1400" b="0" i="1" dirty="0" err="1">
                <a:latin typeface="Courier New"/>
                <a:cs typeface="Courier New"/>
              </a:rPr>
              <a:t>George</a:t>
            </a:r>
            <a:r>
              <a:rPr lang="en-US" sz="1400" b="0" i="1" dirty="0">
                <a:latin typeface="Courier New"/>
                <a:cs typeface="Courier New"/>
              </a:rPr>
              <a:t> Clooney bought a sad frog in Sydney because it was going cheap.</a:t>
            </a:r>
            <a:r>
              <a:rPr lang="en-US" sz="1400" b="0" dirty="0">
                <a:latin typeface="Courier New"/>
                <a:cs typeface="Courier New"/>
              </a:rPr>
              <a:t>"</a:t>
            </a:r>
            <a:r>
              <a:rPr lang="en-US" sz="14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buNone/>
            </a:pPr>
            <a:endParaRPr lang="en-US" sz="1400" b="0" dirty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sz="1400" b="0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sz="1400" b="0" dirty="0">
                <a:latin typeface="Courier New"/>
                <a:cs typeface="Courier New"/>
              </a:rPr>
              <a:t>for word in s:</a:t>
            </a:r>
          </a:p>
          <a:p>
            <a:pPr marL="40639" indent="0">
              <a:buNone/>
            </a:pPr>
            <a:r>
              <a:rPr lang="en-US" sz="1400" b="0" dirty="0">
                <a:latin typeface="Courier New"/>
                <a:cs typeface="Courier New"/>
              </a:rPr>
              <a:t>    print(</a:t>
            </a:r>
            <a:r>
              <a:rPr lang="en-US" sz="1400" dirty="0" err="1">
                <a:latin typeface="Courier New"/>
                <a:cs typeface="Courier New"/>
              </a:rPr>
              <a:t>word.text</a:t>
            </a:r>
            <a:r>
              <a:rPr lang="en-US" sz="1400" b="0" dirty="0">
                <a:latin typeface="Courier New"/>
                <a:cs typeface="Courier New"/>
              </a:rPr>
              <a:t>, </a:t>
            </a:r>
            <a:r>
              <a:rPr lang="en-US" sz="1400" dirty="0" err="1">
                <a:latin typeface="Courier New"/>
                <a:cs typeface="Courier New"/>
              </a:rPr>
              <a:t>word.pos</a:t>
            </a:r>
            <a:r>
              <a:rPr lang="en-US" sz="1400" dirty="0">
                <a:latin typeface="Courier New"/>
                <a:cs typeface="Courier New"/>
              </a:rPr>
              <a:t>_</a:t>
            </a:r>
            <a:r>
              <a:rPr lang="en-US" sz="1400" b="0" dirty="0">
                <a:latin typeface="Courier New"/>
                <a:cs typeface="Courier New"/>
              </a:rPr>
              <a:t>, </a:t>
            </a:r>
            <a:r>
              <a:rPr lang="en-US" sz="1400" dirty="0" err="1">
                <a:latin typeface="Courier New"/>
                <a:cs typeface="Courier New"/>
              </a:rPr>
              <a:t>word.ent_type</a:t>
            </a:r>
            <a:r>
              <a:rPr lang="en-US" sz="1400" dirty="0">
                <a:latin typeface="Courier New"/>
                <a:cs typeface="Courier New"/>
              </a:rPr>
              <a:t>_</a:t>
            </a:r>
            <a:r>
              <a:rPr lang="en-US" sz="1400" b="0" dirty="0" smtClean="0">
                <a:latin typeface="Courier New"/>
                <a:cs typeface="Courier New"/>
              </a:rPr>
              <a:t>)</a:t>
            </a:r>
          </a:p>
        </p:txBody>
      </p:sp>
      <p:sp>
        <p:nvSpPr>
          <p:cNvPr id="4" name="Rectangle 3"/>
          <p:cNvSpPr/>
          <p:nvPr/>
        </p:nvSpPr>
        <p:spPr>
          <a:xfrm>
            <a:off x="5949205" y="1718370"/>
            <a:ext cx="3289728" cy="353943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txBody>
          <a:bodyPr wrap="square">
            <a:spAutoFit/>
          </a:bodyPr>
          <a:lstStyle/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George PROPN PERSON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Clooney PROPN PERSON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bought VERB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a DET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sad ADJ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frog NOUN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in ADP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Sydney PROPN GPE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because ADP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it PRON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was VERB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going VERB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cheap ADV </a:t>
            </a:r>
          </a:p>
          <a:p>
            <a:pPr marL="40639" algn="l"/>
            <a:r>
              <a:rPr lang="en-US" sz="1600" b="0" i="1" dirty="0">
                <a:latin typeface="Courier New"/>
                <a:cs typeface="Courier New"/>
              </a:rPr>
              <a:t>. PUNCT </a:t>
            </a:r>
            <a:endParaRPr lang="en-US" sz="1600" b="0" i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56631166"/>
      </p:ext>
    </p:extLst>
  </p:cSld>
  <p:clrMapOvr>
    <a:masterClrMapping/>
  </p:clrMapOvr>
  <p:transition xmlns:p14="http://schemas.microsoft.com/office/powerpoint/2010/main"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Named Entities and Noun Phrases</a:t>
            </a:r>
            <a:endParaRPr lang="en-US" dirty="0"/>
          </a:p>
        </p:txBody>
      </p:sp>
      <p:pic>
        <p:nvPicPr>
          <p:cNvPr id="4" name="Picture 3" descr="noun-chunk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53" y="1125794"/>
            <a:ext cx="50927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303846"/>
      </p:ext>
    </p:extLst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While Greg is talking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7874120" cy="4030980"/>
          </a:xfrm>
        </p:spPr>
        <p:txBody>
          <a:bodyPr/>
          <a:lstStyle/>
          <a:p>
            <a:r>
              <a:rPr lang="en-US" b="0" dirty="0" smtClean="0">
                <a:latin typeface="Garamond"/>
              </a:rPr>
              <a:t>pip install spacy</a:t>
            </a:r>
          </a:p>
          <a:p>
            <a:pPr lvl="1"/>
            <a:r>
              <a:rPr lang="en-US" b="0" dirty="0" smtClean="0"/>
              <a:t>If you get errors on Windows about needing libraries and development tools, install them (e.g. </a:t>
            </a:r>
            <a:r>
              <a:rPr lang="en-US" b="0" dirty="0" smtClean="0">
                <a:hlinkClick r:id="rId2"/>
              </a:rPr>
              <a:t>http://aka.ms/vcpython27</a:t>
            </a:r>
            <a:r>
              <a:rPr lang="en-US" b="0" dirty="0" smtClean="0"/>
              <a:t> )</a:t>
            </a:r>
          </a:p>
          <a:p>
            <a:r>
              <a:rPr lang="en-US" b="0" dirty="0" smtClean="0">
                <a:latin typeface="Garamond"/>
              </a:rPr>
              <a:t>python </a:t>
            </a:r>
            <a:r>
              <a:rPr lang="mr-IN" b="0" dirty="0" smtClean="0">
                <a:latin typeface="Garamond"/>
              </a:rPr>
              <a:t>–</a:t>
            </a:r>
            <a:r>
              <a:rPr lang="en-US" b="0" dirty="0" smtClean="0">
                <a:latin typeface="Garamond"/>
              </a:rPr>
              <a:t>m spacy download </a:t>
            </a:r>
            <a:r>
              <a:rPr lang="en-US" b="0" dirty="0" smtClean="0">
                <a:latin typeface="Garamond"/>
              </a:rPr>
              <a:t>en</a:t>
            </a:r>
            <a:endParaRPr lang="en-US" b="0" dirty="0" smtClean="0">
              <a:latin typeface="Garamond"/>
            </a:endParaRPr>
          </a:p>
          <a:p>
            <a:endParaRPr lang="en-US" b="0" dirty="0" smtClean="0">
              <a:latin typeface="Garamond"/>
            </a:endParaRPr>
          </a:p>
          <a:p>
            <a:pPr marL="186690" lvl="1" indent="0">
              <a:buNone/>
            </a:pPr>
            <a:endParaRPr lang="en-US" b="0" dirty="0" smtClean="0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56721693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Two Quick Digressions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count things: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Is a noun chunk a preposition?</a:t>
            </a:r>
          </a:p>
          <a:p>
            <a:endParaRPr lang="en-US" dirty="0"/>
          </a:p>
        </p:txBody>
      </p:sp>
      <p:pic>
        <p:nvPicPr>
          <p:cNvPr id="4" name="Picture 3" descr="collectio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963" y="1500396"/>
            <a:ext cx="3619500" cy="990600"/>
          </a:xfrm>
          <a:prstGeom prst="rect">
            <a:avLst/>
          </a:prstGeom>
        </p:spPr>
      </p:pic>
      <p:pic>
        <p:nvPicPr>
          <p:cNvPr id="5" name="Picture 4" descr="is_preposi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963" y="3434982"/>
            <a:ext cx="45466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32004"/>
      </p:ext>
    </p:extLst>
  </p:cSld>
  <p:clrMapOvr>
    <a:masterClrMapping/>
  </p:clrMapOvr>
  <p:transition xmlns:p14="http://schemas.microsoft.com/office/powerpoint/2010/main"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868756" y="1086762"/>
            <a:ext cx="8120238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dirty="0" smtClean="0"/>
              <a:t>Mini</a:t>
            </a:r>
            <a:r>
              <a:rPr lang="en-AU" dirty="0" smtClean="0"/>
              <a:t>-</a:t>
            </a:r>
            <a:r>
              <a:rPr dirty="0" smtClean="0"/>
              <a:t>LAB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sz="2000" dirty="0" smtClean="0"/>
              <a:t>Parse a sentence, find named entities and work with noun phrases</a:t>
            </a:r>
            <a:endParaRPr sz="2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42449482"/>
      </p:ext>
    </p:extLst>
  </p:cSld>
  <p:clrMapOvr>
    <a:masterClrMapping/>
  </p:clrMapOvr>
  <p:transition xmlns:p14="http://schemas.microsoft.com/office/powerpoint/2010/main"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1344632" y="1086762"/>
            <a:ext cx="7644361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sz="6000" dirty="0" smtClean="0"/>
              <a:t>Turning sentences into </a:t>
            </a:r>
            <a:r>
              <a:rPr lang="en-AU" sz="6000" dirty="0" err="1" smtClean="0"/>
              <a:t>dataframe</a:t>
            </a:r>
            <a:r>
              <a:rPr lang="en-AU" sz="6000" dirty="0" smtClean="0"/>
              <a:t> rows</a:t>
            </a:r>
            <a:endParaRPr sz="6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393627964"/>
      </p:ext>
    </p:extLst>
  </p:cSld>
  <p:clrMapOvr>
    <a:masterClrMapping/>
  </p:clrMapOvr>
  <p:transition xmlns:p14="http://schemas.microsoft.com/office/powerpoint/2010/main"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7" name="Shape 277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Bag of words</a:t>
            </a:r>
            <a:endParaRPr dirty="0"/>
          </a:p>
        </p:txBody>
      </p:sp>
      <p:sp>
        <p:nvSpPr>
          <p:cNvPr id="279" name="Shape 2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AU" dirty="0"/>
              <a:t>sentence </a:t>
            </a:r>
            <a:r>
              <a:rPr lang="en-AU" dirty="0" smtClean="0"/>
              <a:t>This </a:t>
            </a:r>
            <a:r>
              <a:rPr lang="en-AU" dirty="0" smtClean="0"/>
              <a:t>comprehensible is, </a:t>
            </a:r>
            <a:r>
              <a:rPr lang="en-AU" dirty="0"/>
              <a:t>is order word </a:t>
            </a:r>
            <a:r>
              <a:rPr lang="en-AU" dirty="0" smtClean="0"/>
              <a:t>unimportant which shows</a:t>
            </a:r>
          </a:p>
          <a:p>
            <a:pPr>
              <a:spcBef>
                <a:spcPts val="1200"/>
              </a:spcBef>
            </a:pPr>
            <a:endParaRPr lang="en-AU" dirty="0"/>
          </a:p>
          <a:p>
            <a:pPr>
              <a:spcBef>
                <a:spcPts val="1200"/>
              </a:spcBef>
            </a:pPr>
            <a:endParaRPr dirty="0"/>
          </a:p>
        </p:txBody>
      </p:sp>
      <p:pic>
        <p:nvPicPr>
          <p:cNvPr id="3" name="Picture 2" descr="cou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956" y="1366188"/>
            <a:ext cx="5994442" cy="381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668633"/>
      </p:ext>
    </p:extLst>
  </p:cSld>
  <p:clrMapOvr>
    <a:masterClrMapping/>
  </p:clrMapOvr>
  <p:transition xmlns:p14="http://schemas.microsoft.com/office/powerpoint/2010/main"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 Frequency / Document Frequency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538164"/>
          </a:xfrm>
        </p:spPr>
        <p:txBody>
          <a:bodyPr/>
          <a:lstStyle/>
          <a:p>
            <a:r>
              <a:rPr lang="en-US" dirty="0" smtClean="0"/>
              <a:t>Rare words should be worth more than common words</a:t>
            </a:r>
          </a:p>
          <a:p>
            <a:r>
              <a:rPr lang="en-US" dirty="0" smtClean="0"/>
              <a:t>Term frequency times inverse document frequency (TFIDF)</a:t>
            </a:r>
            <a:endParaRPr lang="en-US" dirty="0"/>
          </a:p>
        </p:txBody>
      </p:sp>
      <p:pic>
        <p:nvPicPr>
          <p:cNvPr id="5" name="Picture 4" descr="tfidf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32" y="1670165"/>
            <a:ext cx="7444641" cy="341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53953"/>
      </p:ext>
    </p:extLst>
  </p:cSld>
  <p:clrMapOvr>
    <a:masterClrMapping/>
  </p:clrMapOvr>
  <p:transition xmlns:p14="http://schemas.microsoft.com/office/powerpoint/2010/main"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8426769" cy="1016266"/>
          </a:xfrm>
        </p:spPr>
        <p:txBody>
          <a:bodyPr/>
          <a:lstStyle/>
          <a:p>
            <a:r>
              <a:rPr lang="en-US" dirty="0" smtClean="0"/>
              <a:t>How to use those sentence vectors? / What newsgroup to post in?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sz="1600" b="0" dirty="0">
                <a:latin typeface="Courier New"/>
                <a:cs typeface="Courier New"/>
              </a:rPr>
              <a:t>import </a:t>
            </a:r>
            <a:r>
              <a:rPr lang="en-US" sz="1600" b="0" dirty="0" err="1">
                <a:latin typeface="Courier New"/>
                <a:cs typeface="Courier New"/>
              </a:rPr>
              <a:t>sklearn.linear_model</a:t>
            </a:r>
            <a:endParaRPr lang="en-US" sz="1600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sz="1600" b="0" dirty="0" smtClean="0">
                <a:latin typeface="Courier New"/>
                <a:cs typeface="Courier New"/>
              </a:rPr>
              <a:t>import </a:t>
            </a:r>
            <a:r>
              <a:rPr lang="en-US" sz="1600" b="0" dirty="0" err="1" smtClean="0">
                <a:latin typeface="Courier New"/>
                <a:cs typeface="Courier New"/>
              </a:rPr>
              <a:t>sklearn.feature_extraction.text</a:t>
            </a:r>
            <a:endParaRPr lang="en-US" sz="1600" b="0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sz="1600" dirty="0" err="1" smtClean="0">
                <a:latin typeface="Courier New"/>
                <a:cs typeface="Courier New"/>
              </a:rPr>
              <a:t>tfidf</a:t>
            </a:r>
            <a:r>
              <a:rPr lang="en-US" sz="1600" b="0" dirty="0" smtClean="0">
                <a:latin typeface="Courier New"/>
                <a:cs typeface="Courier New"/>
              </a:rPr>
              <a:t> = </a:t>
            </a:r>
            <a:r>
              <a:rPr lang="en-US" sz="1600" b="0" dirty="0" err="1" smtClean="0">
                <a:latin typeface="Courier New"/>
                <a:cs typeface="Courier New"/>
              </a:rPr>
              <a:t>sklearn.feature_extraction.text.TfidfVectorizer</a:t>
            </a:r>
            <a:r>
              <a:rPr lang="en-US" sz="1600" b="0" dirty="0" smtClean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sz="1600" b="0" dirty="0" smtClean="0">
                <a:latin typeface="Courier New"/>
                <a:cs typeface="Courier New"/>
              </a:rPr>
              <a:t>newsgroups=sklearn.datasets.twenty_newsgroups.fetch_20newsgroups</a:t>
            </a:r>
            <a:r>
              <a:rPr lang="en-US" sz="1600" b="0" dirty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sz="1600" dirty="0">
                <a:latin typeface="Courier New"/>
                <a:cs typeface="Courier New"/>
              </a:rPr>
              <a:t>vectors</a:t>
            </a:r>
            <a:r>
              <a:rPr lang="en-US" sz="1600" b="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tfidf</a:t>
            </a:r>
            <a:r>
              <a:rPr lang="en-US" sz="1600" b="0" dirty="0" err="1">
                <a:latin typeface="Courier New"/>
                <a:cs typeface="Courier New"/>
              </a:rPr>
              <a:t>.fit_transform</a:t>
            </a:r>
            <a:r>
              <a:rPr lang="en-US" sz="1600" b="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newsgroups.data</a:t>
            </a:r>
            <a:r>
              <a:rPr lang="en-US" sz="1600" b="0" dirty="0">
                <a:latin typeface="Courier New"/>
                <a:cs typeface="Courier New"/>
              </a:rPr>
              <a:t>)</a:t>
            </a:r>
          </a:p>
          <a:p>
            <a:pPr marL="40639" indent="0"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lr</a:t>
            </a:r>
            <a:r>
              <a:rPr lang="en-US" sz="1600" b="0" dirty="0" smtClean="0">
                <a:latin typeface="Courier New"/>
                <a:cs typeface="Courier New"/>
              </a:rPr>
              <a:t> </a:t>
            </a:r>
            <a:r>
              <a:rPr lang="en-US" sz="1600" b="0" dirty="0">
                <a:latin typeface="Courier New"/>
                <a:cs typeface="Courier New"/>
              </a:rPr>
              <a:t>= </a:t>
            </a:r>
            <a:r>
              <a:rPr lang="en-US" sz="1600" b="0" dirty="0" err="1">
                <a:latin typeface="Courier New"/>
                <a:cs typeface="Courier New"/>
              </a:rPr>
              <a:t>sklearn.linear_model.LogisticRegressionCV</a:t>
            </a:r>
            <a:r>
              <a:rPr lang="en-US" sz="1600" b="0" dirty="0">
                <a:latin typeface="Courier New"/>
                <a:cs typeface="Courier New"/>
              </a:rPr>
              <a:t>()</a:t>
            </a:r>
          </a:p>
          <a:p>
            <a:pPr marL="40639" indent="0">
              <a:buNone/>
            </a:pPr>
            <a:r>
              <a:rPr lang="en-US" sz="1600" b="0" dirty="0" err="1">
                <a:latin typeface="Courier New"/>
                <a:cs typeface="Courier New"/>
              </a:rPr>
              <a:t>lr.fit</a:t>
            </a:r>
            <a:r>
              <a:rPr lang="en-US" sz="1600" b="0" dirty="0">
                <a:latin typeface="Courier New"/>
                <a:cs typeface="Courier New"/>
              </a:rPr>
              <a:t>(</a:t>
            </a:r>
            <a:r>
              <a:rPr lang="en-US" sz="1600" dirty="0">
                <a:latin typeface="Courier New"/>
                <a:cs typeface="Courier New"/>
              </a:rPr>
              <a:t>vectors</a:t>
            </a:r>
            <a:r>
              <a:rPr lang="en-US" sz="1600" b="0" dirty="0">
                <a:latin typeface="Courier New"/>
                <a:cs typeface="Courier New"/>
              </a:rPr>
              <a:t>, </a:t>
            </a:r>
            <a:r>
              <a:rPr lang="en-US" sz="1600" dirty="0" err="1">
                <a:latin typeface="Courier New"/>
                <a:cs typeface="Courier New"/>
              </a:rPr>
              <a:t>newsgroups.target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buNone/>
            </a:pPr>
            <a:endParaRPr lang="en-US" sz="1600" b="0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sz="1600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lr.predict</a:t>
            </a:r>
            <a:r>
              <a:rPr lang="en-US" sz="1600" b="0" dirty="0">
                <a:latin typeface="Courier New"/>
                <a:cs typeface="Courier New"/>
              </a:rPr>
              <a:t>(</a:t>
            </a:r>
            <a:r>
              <a:rPr lang="en-US" sz="1600" b="0" dirty="0" err="1">
                <a:latin typeface="Courier New"/>
                <a:cs typeface="Courier New"/>
              </a:rPr>
              <a:t>tfidf.transform</a:t>
            </a:r>
            <a:r>
              <a:rPr lang="en-US" sz="1600" b="0" dirty="0" smtClean="0">
                <a:latin typeface="Courier New"/>
                <a:cs typeface="Courier New"/>
              </a:rPr>
              <a:t>(</a:t>
            </a:r>
          </a:p>
          <a:p>
            <a:pPr marL="40639" indent="0">
              <a:buNone/>
            </a:pPr>
            <a:r>
              <a:rPr lang="en-US" sz="1600" b="0" dirty="0">
                <a:latin typeface="Courier New"/>
                <a:cs typeface="Courier New"/>
              </a:rPr>
              <a:t> </a:t>
            </a:r>
            <a:r>
              <a:rPr lang="en-US" sz="1600" b="0" dirty="0" smtClean="0">
                <a:latin typeface="Courier New"/>
                <a:cs typeface="Courier New"/>
              </a:rPr>
              <a:t>           [</a:t>
            </a:r>
            <a:r>
              <a:rPr lang="en-US" sz="1600" b="0" dirty="0">
                <a:latin typeface="Courier New"/>
                <a:cs typeface="Courier New"/>
              </a:rPr>
              <a:t>"Does anyone have a </a:t>
            </a:r>
            <a:r>
              <a:rPr lang="en-US" sz="1600" b="0" dirty="0" err="1">
                <a:latin typeface="Courier New"/>
                <a:cs typeface="Courier New"/>
              </a:rPr>
              <a:t>rocketship</a:t>
            </a:r>
            <a:r>
              <a:rPr lang="en-US" sz="1600" b="0" dirty="0">
                <a:latin typeface="Courier New"/>
                <a:cs typeface="Courier New"/>
              </a:rPr>
              <a:t> for sale</a:t>
            </a:r>
            <a:r>
              <a:rPr lang="en-US" sz="1600" b="0" dirty="0" smtClean="0">
                <a:latin typeface="Courier New"/>
                <a:cs typeface="Courier New"/>
              </a:rPr>
              <a:t>?”,</a:t>
            </a:r>
          </a:p>
          <a:p>
            <a:pPr marL="40639" indent="0">
              <a:buNone/>
            </a:pPr>
            <a:r>
              <a:rPr lang="en-US" sz="1600" b="0" dirty="0">
                <a:latin typeface="Courier New"/>
                <a:cs typeface="Courier New"/>
              </a:rPr>
              <a:t> </a:t>
            </a:r>
            <a:r>
              <a:rPr lang="en-US" sz="1600" b="0" dirty="0" smtClean="0">
                <a:latin typeface="Courier New"/>
                <a:cs typeface="Courier New"/>
              </a:rPr>
              <a:t>          </a:t>
            </a:r>
            <a:r>
              <a:rPr lang="en-US" sz="1600" b="0" dirty="0">
                <a:latin typeface="Courier New"/>
                <a:cs typeface="Courier New"/>
              </a:rPr>
              <a:t> "I'd like to buy a used satellite"</a:t>
            </a:r>
            <a:r>
              <a:rPr lang="en-US" sz="1600" b="0" dirty="0" smtClean="0">
                <a:latin typeface="Courier New"/>
                <a:cs typeface="Courier New"/>
              </a:rPr>
              <a:t>]</a:t>
            </a:r>
          </a:p>
          <a:p>
            <a:pPr marL="40639" indent="0">
              <a:buNone/>
            </a:pPr>
            <a:r>
              <a:rPr lang="en-US" sz="1600" b="0" dirty="0" smtClean="0">
                <a:latin typeface="Courier New"/>
                <a:cs typeface="Courier New"/>
              </a:rPr>
              <a:t>))</a:t>
            </a:r>
            <a:endParaRPr lang="en-US" sz="16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407719381"/>
      </p:ext>
    </p:extLst>
  </p:cSld>
  <p:clrMapOvr>
    <a:masterClrMapping/>
  </p:clrMapOvr>
  <p:transition xmlns:p14="http://schemas.microsoft.com/office/powerpoint/2010/main"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7" name="Shape 277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EXAMPLE - SENTIMENT ANALYSIS</a:t>
            </a:r>
          </a:p>
        </p:txBody>
      </p:sp>
      <p:sp>
        <p:nvSpPr>
          <p:cNvPr id="279" name="Shape 2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AU" dirty="0" smtClean="0"/>
              <a:t>You have words + some kind of rating</a:t>
            </a:r>
          </a:p>
          <a:p>
            <a:pPr lvl="1">
              <a:spcBef>
                <a:spcPts val="1200"/>
              </a:spcBef>
            </a:pPr>
            <a:r>
              <a:rPr lang="en-AU" dirty="0" smtClean="0"/>
              <a:t>Do machine learning to predict whether a sentence is positive or negative!</a:t>
            </a:r>
            <a:endParaRPr lang="en-AU" dirty="0" smtClean="0"/>
          </a:p>
          <a:p>
            <a:pPr lvl="1">
              <a:spcBef>
                <a:spcPts val="1200"/>
              </a:spcBef>
            </a:pPr>
            <a:r>
              <a:rPr lang="en-AU" dirty="0" smtClean="0"/>
              <a:t>Often trained on datasets of measurable positive / negative comments (such as movie reviews) 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2847477830"/>
      </p:ext>
    </p:extLst>
  </p:cSld>
  <p:clrMapOvr>
    <a:masterClrMapping/>
  </p:clrMapOvr>
  <p:transition xmlns:p14="http://schemas.microsoft.com/office/powerpoint/2010/main"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7" name="Shape 277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EXAMPLE </a:t>
            </a:r>
            <a:r>
              <a:rPr lang="mr-IN" dirty="0" smtClean="0"/>
              <a:t>–</a:t>
            </a:r>
            <a:r>
              <a:rPr dirty="0" smtClean="0"/>
              <a:t> </a:t>
            </a:r>
            <a:r>
              <a:rPr lang="en-AU" dirty="0" smtClean="0"/>
              <a:t>SPAM FILTER</a:t>
            </a:r>
            <a:endParaRPr dirty="0"/>
          </a:p>
        </p:txBody>
      </p:sp>
      <p:sp>
        <p:nvSpPr>
          <p:cNvPr id="279" name="Shape 2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AU" dirty="0" smtClean="0"/>
              <a:t>You have email text + spam / ham</a:t>
            </a:r>
          </a:p>
          <a:p>
            <a:pPr lvl="1">
              <a:spcBef>
                <a:spcPts val="1200"/>
              </a:spcBef>
            </a:pPr>
            <a:r>
              <a:rPr lang="en-AU" dirty="0" smtClean="0"/>
              <a:t>Do machine learning to predict whether a sentence is spam or ham</a:t>
            </a:r>
          </a:p>
          <a:p>
            <a:pPr lvl="2">
              <a:spcBef>
                <a:spcPts val="1200"/>
              </a:spcBef>
            </a:pPr>
            <a:r>
              <a:rPr lang="en-AU" dirty="0" smtClean="0"/>
              <a:t>Nigerian princes, </a:t>
            </a:r>
            <a:r>
              <a:rPr lang="en-AU" dirty="0" err="1" smtClean="0"/>
              <a:t>viagra</a:t>
            </a:r>
            <a:r>
              <a:rPr lang="en-AU" dirty="0" smtClean="0"/>
              <a:t>, languages you don’t know</a:t>
            </a:r>
            <a:r>
              <a:rPr lang="en-AU" dirty="0" smtClean="0"/>
              <a:t> =&gt; predict spam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1245491032"/>
      </p:ext>
    </p:extLst>
  </p:cSld>
  <p:clrMapOvr>
    <a:masterClrMapping/>
  </p:clrMapOvr>
  <p:transition xmlns:p14="http://schemas.microsoft.com/office/powerpoint/2010/main"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3" name="Shape 323"/>
          <p:cNvSpPr>
            <a:spLocks noGrp="1"/>
          </p:cNvSpPr>
          <p:nvPr>
            <p:ph type="title" idx="4294967295"/>
          </p:nvPr>
        </p:nvSpPr>
        <p:spPr>
          <a:xfrm>
            <a:off x="868756" y="1086762"/>
            <a:ext cx="8120238" cy="327518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pPr algn="l"/>
            <a:r>
              <a:rPr lang="en-AU" dirty="0" smtClean="0"/>
              <a:t>Mini-</a:t>
            </a:r>
            <a:r>
              <a:rPr dirty="0" smtClean="0"/>
              <a:t>LAB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sz="2000" dirty="0" err="1" smtClean="0"/>
              <a:t>Rocchio</a:t>
            </a:r>
            <a:r>
              <a:rPr lang="en-AU" sz="2000" dirty="0" smtClean="0"/>
              <a:t> search</a:t>
            </a:r>
            <a:endParaRPr sz="2000" dirty="0"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555666807"/>
      </p:ext>
    </p:extLst>
  </p:cSld>
  <p:clrMapOvr>
    <a:masterClrMapping/>
  </p:clrMapOvr>
  <p:transition xmlns:p14="http://schemas.microsoft.com/office/powerpoint/2010/main"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61" name="Shape 26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62" name="Shape 26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AU" dirty="0" smtClean="0"/>
              <a:t>word2vec</a:t>
            </a:r>
            <a:endParaRPr dirty="0"/>
          </a:p>
        </p:txBody>
      </p:sp>
      <p:sp>
        <p:nvSpPr>
          <p:cNvPr id="263" name="Shape 26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that spacy is working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6690" lvl="1" indent="0">
              <a:buNone/>
            </a:pPr>
            <a:r>
              <a:rPr lang="en-US" b="0" dirty="0">
                <a:latin typeface="Courier New"/>
                <a:cs typeface="Courier New"/>
              </a:rPr>
              <a:t>import </a:t>
            </a:r>
            <a:r>
              <a:rPr lang="en-US" b="0" dirty="0" smtClean="0">
                <a:latin typeface="Courier New"/>
                <a:cs typeface="Courier New"/>
              </a:rPr>
              <a:t>spacy</a:t>
            </a:r>
            <a:endParaRPr lang="en-US" b="0" dirty="0">
              <a:latin typeface="Courier New"/>
              <a:cs typeface="Courier New"/>
            </a:endParaRPr>
          </a:p>
          <a:p>
            <a:pPr marL="186690" lvl="1" indent="0">
              <a:buNone/>
            </a:pPr>
            <a:r>
              <a:rPr lang="en-US" b="0" dirty="0" err="1">
                <a:latin typeface="Courier New"/>
                <a:cs typeface="Courier New"/>
              </a:rPr>
              <a:t>nlp</a:t>
            </a:r>
            <a:r>
              <a:rPr lang="en-US" b="0" dirty="0">
                <a:latin typeface="Courier New"/>
                <a:cs typeface="Courier New"/>
              </a:rPr>
              <a:t> = </a:t>
            </a:r>
            <a:r>
              <a:rPr lang="en-US" b="0" dirty="0" err="1">
                <a:latin typeface="Courier New"/>
                <a:cs typeface="Courier New"/>
              </a:rPr>
              <a:t>spacy.en.English</a:t>
            </a:r>
            <a:r>
              <a:rPr lang="en-US" b="0" dirty="0">
                <a:latin typeface="Courier New"/>
                <a:cs typeface="Courier New"/>
              </a:rPr>
              <a:t>(</a:t>
            </a:r>
            <a:r>
              <a:rPr lang="en-US" b="0" dirty="0" smtClean="0">
                <a:latin typeface="Courier New"/>
                <a:cs typeface="Courier New"/>
              </a:rPr>
              <a:t>)</a:t>
            </a:r>
            <a:endParaRPr lang="en-US" b="0" dirty="0">
              <a:latin typeface="Courier New"/>
              <a:cs typeface="Courier New"/>
            </a:endParaRPr>
          </a:p>
          <a:p>
            <a:pPr marL="186690" lvl="1" indent="0">
              <a:buNone/>
            </a:pPr>
            <a:r>
              <a:rPr lang="en-US" b="0" dirty="0">
                <a:latin typeface="Courier New"/>
                <a:cs typeface="Courier New"/>
              </a:rPr>
              <a:t>text = </a:t>
            </a:r>
            <a:r>
              <a:rPr lang="en-US" b="0" dirty="0" err="1">
                <a:latin typeface="Courier New"/>
                <a:cs typeface="Courier New"/>
              </a:rPr>
              <a:t>nlp</a:t>
            </a:r>
            <a:r>
              <a:rPr lang="en-US" b="0" dirty="0">
                <a:latin typeface="Courier New"/>
                <a:cs typeface="Courier New"/>
              </a:rPr>
              <a:t>(</a:t>
            </a:r>
            <a:r>
              <a:rPr lang="en-US" b="0" dirty="0" err="1">
                <a:latin typeface="Courier New"/>
                <a:cs typeface="Courier New"/>
              </a:rPr>
              <a:t>u'I</a:t>
            </a:r>
            <a:r>
              <a:rPr lang="en-US" b="0" dirty="0">
                <a:latin typeface="Courier New"/>
                <a:cs typeface="Courier New"/>
              </a:rPr>
              <a:t> am a </a:t>
            </a:r>
            <a:r>
              <a:rPr lang="en-US" b="0" dirty="0" smtClean="0">
                <a:latin typeface="Courier New"/>
                <a:cs typeface="Courier New"/>
              </a:rPr>
              <a:t>frog’)</a:t>
            </a:r>
            <a:endParaRPr lang="en-US" b="0" dirty="0">
              <a:latin typeface="Courier New"/>
              <a:cs typeface="Courier New"/>
            </a:endParaRPr>
          </a:p>
          <a:p>
            <a:pPr marL="186690" lvl="1" indent="0">
              <a:buNone/>
            </a:pPr>
            <a:r>
              <a:rPr lang="en-US" b="0" dirty="0">
                <a:latin typeface="Courier New"/>
                <a:cs typeface="Courier New"/>
              </a:rPr>
              <a:t>[(token, </a:t>
            </a:r>
            <a:r>
              <a:rPr lang="en-US" b="0" dirty="0" err="1">
                <a:latin typeface="Courier New"/>
                <a:cs typeface="Courier New"/>
              </a:rPr>
              <a:t>token.pos</a:t>
            </a:r>
            <a:r>
              <a:rPr lang="en-US" b="0" dirty="0">
                <a:latin typeface="Courier New"/>
                <a:cs typeface="Courier New"/>
              </a:rPr>
              <a:t>_) for token in text</a:t>
            </a:r>
            <a:r>
              <a:rPr lang="en-US" b="0" dirty="0" smtClean="0">
                <a:latin typeface="Courier New"/>
                <a:cs typeface="Courier New"/>
              </a:rPr>
              <a:t>]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/>
              <a:t>The output should look something like this:</a:t>
            </a:r>
          </a:p>
          <a:p>
            <a:pPr marL="40639" indent="0">
              <a:buNone/>
            </a:pPr>
            <a:endParaRPr lang="en-US" dirty="0"/>
          </a:p>
          <a:p>
            <a:pPr marL="40639" indent="0">
              <a:buNone/>
            </a:pPr>
            <a:r>
              <a:rPr lang="mr-IN" sz="1800" dirty="0">
                <a:latin typeface="Courier New"/>
                <a:cs typeface="Courier New"/>
              </a:rPr>
              <a:t>[(I, u'PRON'), (am, u'VERB'), (a, u'DET'), (frog, u'NOUN')]</a:t>
            </a: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66913295"/>
      </p:ext>
    </p:extLst>
  </p:cSld>
  <p:clrMapOvr>
    <a:masterClrMapping/>
  </p:clrMapOvr>
  <p:transition xmlns:p14="http://schemas.microsoft.com/office/powerpoint/2010/main"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7" name="Shape 277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AU" dirty="0" smtClean="0"/>
              <a:t>Match-them-up!</a:t>
            </a:r>
            <a:endParaRPr dirty="0"/>
          </a:p>
        </p:txBody>
      </p:sp>
      <p:sp>
        <p:nvSpPr>
          <p:cNvPr id="279" name="Shape 279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2091055" cy="4030980"/>
          </a:xfrm>
          <a:prstGeom prst="rect">
            <a:avLst/>
          </a:prstGeom>
        </p:spPr>
        <p:txBody>
          <a:bodyPr/>
          <a:lstStyle/>
          <a:p>
            <a:pPr marL="40639" indent="0">
              <a:spcBef>
                <a:spcPts val="1200"/>
              </a:spcBef>
              <a:buNone/>
            </a:pPr>
            <a:r>
              <a:rPr lang="en-AU" dirty="0" smtClean="0"/>
              <a:t>Paris</a:t>
            </a:r>
          </a:p>
          <a:p>
            <a:pPr marL="40639" indent="0">
              <a:spcBef>
                <a:spcPts val="1200"/>
              </a:spcBef>
              <a:buNone/>
            </a:pPr>
            <a:r>
              <a:rPr lang="en-AU" dirty="0" smtClean="0"/>
              <a:t>Melbourne</a:t>
            </a:r>
          </a:p>
          <a:p>
            <a:pPr marL="40639" indent="0">
              <a:spcBef>
                <a:spcPts val="1200"/>
              </a:spcBef>
              <a:buNone/>
            </a:pPr>
            <a:r>
              <a:rPr lang="en-AU" dirty="0" smtClean="0"/>
              <a:t>cricket</a:t>
            </a:r>
          </a:p>
          <a:p>
            <a:pPr marL="40639" indent="0">
              <a:spcBef>
                <a:spcPts val="1200"/>
              </a:spcBef>
              <a:buNone/>
            </a:pPr>
            <a:r>
              <a:rPr lang="en-AU" dirty="0" smtClean="0"/>
              <a:t>tennis</a:t>
            </a:r>
          </a:p>
          <a:p>
            <a:pPr marL="40639" indent="0">
              <a:spcBef>
                <a:spcPts val="1200"/>
              </a:spcBef>
              <a:buNone/>
            </a:pPr>
            <a:r>
              <a:rPr lang="en-AU" dirty="0" smtClean="0"/>
              <a:t>pizza</a:t>
            </a:r>
          </a:p>
          <a:p>
            <a:pPr marL="40639" indent="0">
              <a:spcBef>
                <a:spcPts val="1200"/>
              </a:spcBef>
              <a:buNone/>
            </a:pPr>
            <a:r>
              <a:rPr lang="en-AU" dirty="0" err="1" smtClean="0"/>
              <a:t>souffle</a:t>
            </a:r>
            <a:endParaRPr lang="en-AU" dirty="0" smtClean="0"/>
          </a:p>
        </p:txBody>
      </p:sp>
      <p:sp>
        <p:nvSpPr>
          <p:cNvPr id="9" name="Shape 279"/>
          <p:cNvSpPr txBox="1">
            <a:spLocks/>
          </p:cNvSpPr>
          <p:nvPr/>
        </p:nvSpPr>
        <p:spPr>
          <a:xfrm>
            <a:off x="2723849" y="983297"/>
            <a:ext cx="6013747" cy="4030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marL="186689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defRPr>
            </a:lvl1pPr>
            <a:lvl2pPr marL="33274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defRPr>
            </a:lvl2pPr>
            <a:lvl3pPr marL="47879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defRPr>
            </a:lvl3pPr>
            <a:lvl4pPr marL="62484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defRPr>
            </a:lvl4pPr>
            <a:lvl5pPr marL="77089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defRPr>
            </a:lvl5pPr>
            <a:lvl6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6pPr>
            <a:lvl7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7pPr>
            <a:lvl8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8pPr>
            <a:lvl9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40639" indent="0" algn="r">
              <a:spcBef>
                <a:spcPts val="1200"/>
              </a:spcBef>
              <a:buNone/>
            </a:pPr>
            <a:r>
              <a:rPr lang="en-AU" dirty="0" smtClean="0"/>
              <a:t>I like to play ____ in summer.</a:t>
            </a:r>
          </a:p>
          <a:p>
            <a:pPr marL="40639" indent="0" algn="r">
              <a:spcBef>
                <a:spcPts val="1200"/>
              </a:spcBef>
              <a:buNone/>
            </a:pPr>
            <a:r>
              <a:rPr lang="en-AU" dirty="0" smtClean="0"/>
              <a:t>I got hit by a ____ ball.</a:t>
            </a:r>
          </a:p>
          <a:p>
            <a:pPr marL="40639" indent="0" algn="r">
              <a:spcBef>
                <a:spcPts val="1200"/>
              </a:spcBef>
              <a:buNone/>
            </a:pPr>
            <a:r>
              <a:rPr lang="en-AU" dirty="0" smtClean="0"/>
              <a:t>Did you eat all the ______?</a:t>
            </a:r>
          </a:p>
          <a:p>
            <a:pPr marL="40639" indent="0" algn="r">
              <a:spcBef>
                <a:spcPts val="1200"/>
              </a:spcBef>
              <a:buNone/>
            </a:pPr>
            <a:r>
              <a:rPr lang="en-AU" dirty="0" smtClean="0"/>
              <a:t>I’m sorry, the ____ is off the menu.</a:t>
            </a:r>
          </a:p>
          <a:p>
            <a:pPr marL="40639" indent="0" algn="r">
              <a:spcBef>
                <a:spcPts val="1200"/>
              </a:spcBef>
              <a:buNone/>
            </a:pPr>
            <a:r>
              <a:rPr lang="en-AU" dirty="0" smtClean="0"/>
              <a:t>______ is the capital city.</a:t>
            </a:r>
          </a:p>
          <a:p>
            <a:pPr marL="40639" indent="0" algn="r">
              <a:spcBef>
                <a:spcPts val="1200"/>
              </a:spcBef>
              <a:buNone/>
            </a:pPr>
            <a:r>
              <a:rPr lang="en-AU" dirty="0" smtClean="0"/>
              <a:t>If fashion bores you, don’t go to _____.</a:t>
            </a:r>
          </a:p>
        </p:txBody>
      </p:sp>
    </p:spTree>
    <p:extLst>
      <p:ext uri="{BB962C8B-B14F-4D97-AF65-F5344CB8AC3E}">
        <p14:creationId xmlns:p14="http://schemas.microsoft.com/office/powerpoint/2010/main" val="3214965328"/>
      </p:ext>
    </p:extLst>
  </p:cSld>
  <p:clrMapOvr>
    <a:masterClrMapping/>
  </p:clrMapOvr>
  <p:transition xmlns:p14="http://schemas.microsoft.com/office/powerpoint/2010/main"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words get used in similar contexts, they are similar</a:t>
            </a:r>
            <a:endParaRPr lang="en-US" dirty="0"/>
          </a:p>
        </p:txBody>
      </p:sp>
      <p:pic>
        <p:nvPicPr>
          <p:cNvPr id="5" name="Picture 4" descr="similarit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435" y="1610773"/>
            <a:ext cx="58928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38326"/>
      </p:ext>
    </p:extLst>
  </p:cSld>
  <p:clrMapOvr>
    <a:masterClrMapping/>
  </p:clrMapOvr>
  <p:transition xmlns:p14="http://schemas.microsoft.com/office/powerpoint/2010/main"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yst-dres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6401" y="983297"/>
            <a:ext cx="5036673" cy="42745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Lyst</a:t>
            </a:r>
            <a:r>
              <a:rPr lang="en-US" dirty="0" smtClean="0"/>
              <a:t> uses word similarity for search</a:t>
            </a:r>
          </a:p>
          <a:p>
            <a:r>
              <a:rPr lang="en-US" dirty="0" smtClean="0"/>
              <a:t>e.g. what is similar to dress?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082208"/>
      </p:ext>
    </p:extLst>
  </p:cSld>
  <p:clrMapOvr>
    <a:masterClrMapping/>
  </p:clrMapOvr>
  <p:transition xmlns:p14="http://schemas.microsoft.com/office/powerpoint/2010/main"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word2vec works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4201448" cy="4030980"/>
          </a:xfrm>
        </p:spPr>
        <p:txBody>
          <a:bodyPr/>
          <a:lstStyle/>
          <a:p>
            <a:r>
              <a:rPr lang="en-US" dirty="0" smtClean="0"/>
              <a:t>The data scientist picks the number of “topic areas”</a:t>
            </a:r>
          </a:p>
          <a:p>
            <a:pPr lvl="1"/>
            <a:r>
              <a:rPr lang="en-US" dirty="0" smtClean="0"/>
              <a:t>e.g. 300</a:t>
            </a:r>
          </a:p>
          <a:p>
            <a:r>
              <a:rPr lang="en-US" dirty="0" smtClean="0"/>
              <a:t>The computer makes a unique random 300-element array for each word</a:t>
            </a:r>
          </a:p>
          <a:p>
            <a:r>
              <a:rPr lang="en-US" dirty="0" smtClean="0"/>
              <a:t>Repeat millions of times:</a:t>
            </a:r>
          </a:p>
          <a:p>
            <a:pPr lvl="1"/>
            <a:r>
              <a:rPr lang="en-US" dirty="0" smtClean="0"/>
              <a:t>Pick a word at random</a:t>
            </a:r>
          </a:p>
          <a:p>
            <a:pPr lvl="1"/>
            <a:r>
              <a:rPr lang="en-US" dirty="0" smtClean="0"/>
              <a:t>Alter one element its array to make it:</a:t>
            </a:r>
          </a:p>
          <a:p>
            <a:pPr lvl="2"/>
            <a:r>
              <a:rPr lang="en-US" dirty="0"/>
              <a:t>M</a:t>
            </a:r>
            <a:r>
              <a:rPr lang="en-US" dirty="0" smtClean="0"/>
              <a:t>ore like the arrays of other words it is similar to.</a:t>
            </a:r>
          </a:p>
          <a:p>
            <a:pPr lvl="2"/>
            <a:r>
              <a:rPr lang="en-US" dirty="0" smtClean="0"/>
              <a:t>Less like arrays it isn’t similar to</a:t>
            </a:r>
          </a:p>
          <a:p>
            <a:pPr lvl="1"/>
            <a:endParaRPr lang="en-US" dirty="0"/>
          </a:p>
        </p:txBody>
      </p:sp>
      <p:pic>
        <p:nvPicPr>
          <p:cNvPr id="4" name="Word2Vec convergenc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696" y="983297"/>
            <a:ext cx="4165704" cy="303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1345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 you can have with word2vec vectors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https://rare-</a:t>
            </a:r>
            <a:r>
              <a:rPr lang="en-US" dirty="0" err="1"/>
              <a:t>technologies.com</a:t>
            </a:r>
            <a:r>
              <a:rPr lang="en-US" dirty="0"/>
              <a:t>/word2vec-tutorial/#</a:t>
            </a:r>
            <a:r>
              <a:rPr lang="en-US" dirty="0" err="1"/>
              <a:t>bonus_app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035821"/>
      </p:ext>
    </p:extLst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41537"/>
          </a:xfrm>
        </p:spPr>
        <p:txBody>
          <a:bodyPr/>
          <a:lstStyle/>
          <a:p>
            <a:r>
              <a:rPr lang="en-US" dirty="0" smtClean="0"/>
              <a:t>Greg’s Reading Suggestion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894" y="946732"/>
            <a:ext cx="2724714" cy="41424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8153" y="979706"/>
            <a:ext cx="5535546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Garamond"/>
                <a:ea typeface="Garamond"/>
                <a:cs typeface="Garamond"/>
              </a:rPr>
              <a:t>How Tweets and Facebook posts can tell us about the personality of their authors.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Garamond"/>
                <a:ea typeface="Garamond"/>
                <a:cs typeface="Garamond"/>
              </a:rPr>
              <a:t>Why lying to others and to ourselves causes us to talk differently.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Garamond"/>
                <a:ea typeface="Garamond"/>
                <a:cs typeface="Garamond"/>
              </a:rPr>
              <a:t>How it’s possible to predict if two people will fall in love by counting the function words the two people use in their first conversation with one another.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Garamond"/>
                <a:ea typeface="Garamond"/>
                <a:cs typeface="Garamond"/>
              </a:rPr>
              <a:t>When we can predict a person’s age, sex, where they live, and what their background is by analyzing their conversations or emails.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Garamond"/>
                <a:ea typeface="Garamond"/>
                <a:cs typeface="Garamond"/>
              </a:rPr>
              <a:t>Why self-confident leaders rarely use the word “I” and insecure and depressed people do.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Garamond"/>
                <a:ea typeface="Garamond"/>
                <a:cs typeface="Garamond"/>
              </a:rPr>
              <a:t>How writing about an emotional upheaval using particular linguistic styles can help you get past it.</a:t>
            </a:r>
          </a:p>
          <a:p>
            <a:pPr marL="285750" indent="-285750" algn="l">
              <a:buFont typeface="Arial"/>
              <a:buChar char="•"/>
            </a:pPr>
            <a:r>
              <a:rPr lang="en-US" sz="1600" b="0" dirty="0">
                <a:latin typeface="Garamond"/>
                <a:ea typeface="Garamond"/>
                <a:cs typeface="Garamond"/>
              </a:rPr>
              <a:t>Why analyzing your own emails, letters, and natural conversations can tell you about yourself and the relationships you cherish most.</a:t>
            </a:r>
          </a:p>
        </p:txBody>
      </p:sp>
    </p:spTree>
    <p:extLst>
      <p:ext uri="{BB962C8B-B14F-4D97-AF65-F5344CB8AC3E}">
        <p14:creationId xmlns:p14="http://schemas.microsoft.com/office/powerpoint/2010/main" val="1855146904"/>
      </p:ext>
    </p:extLst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1" name="Shape 211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AU" dirty="0" smtClean="0"/>
              <a:t>From text to features</a:t>
            </a:r>
            <a:endParaRPr dirty="0"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5" name="Shape 21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7" name="Shape 2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8" name="Shape 218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What Natural Language Processing looks like</a:t>
            </a:r>
            <a:endParaRPr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08330511"/>
              </p:ext>
            </p:extLst>
          </p:nvPr>
        </p:nvGraphicFramePr>
        <p:xfrm>
          <a:off x="468153" y="909638"/>
          <a:ext cx="8217207" cy="3799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xmlns:p14="http://schemas.microsoft.com/office/powerpoint/2010/main"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usual goal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3010818" cy="4030980"/>
          </a:xfrm>
        </p:spPr>
        <p:txBody>
          <a:bodyPr/>
          <a:lstStyle/>
          <a:p>
            <a:pPr marL="40639" indent="0">
              <a:buNone/>
            </a:pPr>
            <a:r>
              <a:rPr lang="en-US" b="0" dirty="0" smtClean="0">
                <a:latin typeface="Garamond"/>
              </a:rPr>
              <a:t>A </a:t>
            </a:r>
            <a:r>
              <a:rPr lang="en-US" b="0" dirty="0" err="1" smtClean="0">
                <a:latin typeface="Garamond"/>
              </a:rPr>
              <a:t>dataframe</a:t>
            </a:r>
            <a:endParaRPr lang="en-US" b="0" dirty="0" smtClean="0">
              <a:latin typeface="Garamond"/>
            </a:endParaRPr>
          </a:p>
          <a:p>
            <a:r>
              <a:rPr lang="en-US" b="0" dirty="0" smtClean="0">
                <a:latin typeface="Garamond"/>
              </a:rPr>
              <a:t>Each row is a document</a:t>
            </a:r>
          </a:p>
          <a:p>
            <a:r>
              <a:rPr lang="en-US" b="0" dirty="0" smtClean="0">
                <a:latin typeface="Garamond"/>
              </a:rPr>
              <a:t>Columns represent features</a:t>
            </a:r>
          </a:p>
          <a:p>
            <a:endParaRPr lang="en-US" b="0" dirty="0" smtClean="0">
              <a:latin typeface="Garamond"/>
            </a:endParaRPr>
          </a:p>
          <a:p>
            <a:pPr marL="40639" indent="0">
              <a:buNone/>
            </a:pPr>
            <a:r>
              <a:rPr lang="en-US" b="0" dirty="0" smtClean="0">
                <a:latin typeface="Garamond"/>
              </a:rPr>
              <a:t>Do something with the </a:t>
            </a:r>
            <a:r>
              <a:rPr lang="en-US" b="0" dirty="0" err="1" smtClean="0">
                <a:latin typeface="Garamond"/>
              </a:rPr>
              <a:t>dataframe</a:t>
            </a:r>
            <a:r>
              <a:rPr lang="en-US" b="0" dirty="0" smtClean="0">
                <a:latin typeface="Garamond"/>
              </a:rPr>
              <a:t>:</a:t>
            </a:r>
          </a:p>
          <a:p>
            <a:r>
              <a:rPr lang="en-US" b="0" dirty="0" smtClean="0">
                <a:latin typeface="Garamond"/>
              </a:rPr>
              <a:t>Predict a column from the others?</a:t>
            </a:r>
          </a:p>
          <a:p>
            <a:r>
              <a:rPr lang="en-US" b="0" dirty="0" smtClean="0">
                <a:latin typeface="Garamond"/>
              </a:rPr>
              <a:t>Cluster documents?</a:t>
            </a:r>
          </a:p>
          <a:p>
            <a:endParaRPr lang="en-US" b="0" dirty="0">
              <a:latin typeface="Garamond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84751"/>
              </p:ext>
            </p:extLst>
          </p:nvPr>
        </p:nvGraphicFramePr>
        <p:xfrm>
          <a:off x="3478972" y="1088648"/>
          <a:ext cx="5442560" cy="405442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504708"/>
                <a:gridCol w="1216572"/>
                <a:gridCol w="1360640"/>
                <a:gridCol w="1360640"/>
              </a:tblGrid>
              <a:tr h="955236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aramond"/>
                          <a:ea typeface="Garamond"/>
                          <a:cs typeface="Garamond"/>
                        </a:rPr>
                        <a:t>Title</a:t>
                      </a:r>
                      <a:endParaRPr lang="en-US" sz="16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aramond"/>
                          <a:ea typeface="Garamond"/>
                          <a:cs typeface="Garamond"/>
                        </a:rPr>
                        <a:t>Number of words</a:t>
                      </a:r>
                      <a:endParaRPr lang="en-US" sz="16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aramond"/>
                          <a:ea typeface="Garamond"/>
                          <a:cs typeface="Garamond"/>
                        </a:rPr>
                        <a:t>Ratio of</a:t>
                      </a:r>
                      <a:r>
                        <a:rPr lang="en-US" sz="1600" baseline="0" dirty="0" smtClean="0">
                          <a:latin typeface="Garamond"/>
                          <a:ea typeface="Garamond"/>
                          <a:cs typeface="Garamond"/>
                        </a:rPr>
                        <a:t> personal pronouns</a:t>
                      </a:r>
                      <a:endParaRPr lang="en-US" sz="16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aramond"/>
                          <a:ea typeface="Garamond"/>
                          <a:cs typeface="Garamond"/>
                        </a:rPr>
                        <a:t>Soliloquy to</a:t>
                      </a:r>
                      <a:r>
                        <a:rPr lang="en-US" sz="1600" baseline="0" dirty="0" smtClean="0">
                          <a:latin typeface="Garamond"/>
                          <a:ea typeface="Garamond"/>
                          <a:cs typeface="Garamond"/>
                        </a:rPr>
                        <a:t> a skull</a:t>
                      </a:r>
                      <a:endParaRPr lang="en-US" sz="16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  <a:tr h="955236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Alice in Wonder-land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34110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0.1%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No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  <a:tr h="955236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Hamlet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37360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0.3%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Yes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  <a:tr h="955236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Persuasion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98171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0.7%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Garamond"/>
                          <a:ea typeface="Garamond"/>
                          <a:cs typeface="Garamond"/>
                        </a:rPr>
                        <a:t>No</a:t>
                      </a:r>
                      <a:endParaRPr lang="en-US" sz="2400" b="0" dirty="0">
                        <a:latin typeface="Garamond"/>
                        <a:ea typeface="Garamond"/>
                        <a:cs typeface="Garamond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068164"/>
      </p:ext>
    </p:extLst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The less-usual goal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3103280" cy="4030980"/>
          </a:xfrm>
        </p:spPr>
        <p:txBody>
          <a:bodyPr/>
          <a:lstStyle/>
          <a:p>
            <a:r>
              <a:rPr lang="en-US" dirty="0" smtClean="0"/>
              <a:t>See the connections between entities and do network analysis</a:t>
            </a:r>
            <a:endParaRPr lang="en-US" dirty="0"/>
          </a:p>
        </p:txBody>
      </p:sp>
      <p:pic>
        <p:nvPicPr>
          <p:cNvPr id="4" name="Picture 3" descr="haml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827" y="983297"/>
            <a:ext cx="5192864" cy="390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54035"/>
      </p:ext>
    </p:extLst>
  </p:cSld>
  <p:clrMapOvr>
    <a:masterClrMapping/>
  </p:clrMapOvr>
  <p:transition xmlns:p14="http://schemas.microsoft.com/office/powerpoint/2010/main"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1393</TotalTime>
  <Words>1615</Words>
  <Application>Microsoft Macintosh PowerPoint</Application>
  <PresentationFormat>Custom</PresentationFormat>
  <Paragraphs>313</Paragraphs>
  <Slides>44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White</vt:lpstr>
      <vt:lpstr>DATA SCIENCE 10 WEEK PART TIME COURSE  Natural Language Processing</vt:lpstr>
      <vt:lpstr>AGENDA</vt:lpstr>
      <vt:lpstr>While Greg is talking</vt:lpstr>
      <vt:lpstr>Testing that spacy is working</vt:lpstr>
      <vt:lpstr>Greg’s Reading Suggestion</vt:lpstr>
      <vt:lpstr>From text to features</vt:lpstr>
      <vt:lpstr>What Natural Language Processing looks like</vt:lpstr>
      <vt:lpstr>The usual goal</vt:lpstr>
      <vt:lpstr>The less-usual goal</vt:lpstr>
      <vt:lpstr>Methods</vt:lpstr>
      <vt:lpstr>Why does this work even without understanding?</vt:lpstr>
      <vt:lpstr>Low-level                    Shallow                      Deep</vt:lpstr>
      <vt:lpstr>Python NLP Packages</vt:lpstr>
      <vt:lpstr>Using spacy</vt:lpstr>
      <vt:lpstr>Getting a document</vt:lpstr>
      <vt:lpstr>WORD-SENTENCE SEGMENTATION  </vt:lpstr>
      <vt:lpstr>Spacey does word and sentence segmentation</vt:lpstr>
      <vt:lpstr>Lexical diversity</vt:lpstr>
      <vt:lpstr>Lexical diversity stability</vt:lpstr>
      <vt:lpstr>Lexical diversity with spaCy – simple version</vt:lpstr>
      <vt:lpstr>Visualisation and concordancing</vt:lpstr>
      <vt:lpstr>textacy</vt:lpstr>
      <vt:lpstr>Mini-LAB Which has the longer average sentence: Alice in Wonderland or Emma? Which has the greater lexical diversity?  Look at some word usages in context</vt:lpstr>
      <vt:lpstr>Part of Speech Tagging, Entity Recognition</vt:lpstr>
      <vt:lpstr>How to parse this sentence?</vt:lpstr>
      <vt:lpstr>Who was in the pyjamas?</vt:lpstr>
      <vt:lpstr>How to parse?</vt:lpstr>
      <vt:lpstr>Iterating over a document</vt:lpstr>
      <vt:lpstr>Named Entities and Noun Phrases</vt:lpstr>
      <vt:lpstr>Two Quick Digressions</vt:lpstr>
      <vt:lpstr>Mini-LAB Parse a sentence, find named entities and work with noun phrases</vt:lpstr>
      <vt:lpstr>Turning sentences into dataframe rows</vt:lpstr>
      <vt:lpstr>Bag of words</vt:lpstr>
      <vt:lpstr>Term Frequency / Document Frequency</vt:lpstr>
      <vt:lpstr>How to use those sentence vectors? / What newsgroup to post in?</vt:lpstr>
      <vt:lpstr>EXAMPLE - SENTIMENT ANALYSIS</vt:lpstr>
      <vt:lpstr>EXAMPLE – SPAM FILTER</vt:lpstr>
      <vt:lpstr>Mini-LAB Rocchio search</vt:lpstr>
      <vt:lpstr>word2vec</vt:lpstr>
      <vt:lpstr>Match-them-up!</vt:lpstr>
      <vt:lpstr>If words get used in similar contexts, they are similar</vt:lpstr>
      <vt:lpstr>Practical Example</vt:lpstr>
      <vt:lpstr>How word2vec works</vt:lpstr>
      <vt:lpstr>Fun you can have with word2vec vectors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11 WEEK PART TIME COURSE  Week 8 - Natural Language Processing Wednesday 11th May 2016</dc:title>
  <cp:lastModifiedBy>Greg Baker</cp:lastModifiedBy>
  <cp:revision>48</cp:revision>
  <dcterms:modified xsi:type="dcterms:W3CDTF">2017-04-03T11:36:53Z</dcterms:modified>
</cp:coreProperties>
</file>